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4E30-7178-4D89-969F-2606ED94069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8A77E9-FF4D-4103-A7B3-BFB73A678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4E30-7178-4D89-969F-2606ED94069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77E9-FF4D-4103-A7B3-BFB73A678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4E30-7178-4D89-969F-2606ED94069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77E9-FF4D-4103-A7B3-BFB73A678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4E30-7178-4D89-969F-2606ED94069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8A77E9-FF4D-4103-A7B3-BFB73A678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4E30-7178-4D89-969F-2606ED94069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77E9-FF4D-4103-A7B3-BFB73A678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4E30-7178-4D89-969F-2606ED94069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77E9-FF4D-4103-A7B3-BFB73A678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4E30-7178-4D89-969F-2606ED94069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98A77E9-FF4D-4103-A7B3-BFB73A678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4E30-7178-4D89-969F-2606ED94069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77E9-FF4D-4103-A7B3-BFB73A678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4E30-7178-4D89-969F-2606ED94069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77E9-FF4D-4103-A7B3-BFB73A678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4E30-7178-4D89-969F-2606ED94069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77E9-FF4D-4103-A7B3-BFB73A678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4E30-7178-4D89-969F-2606ED94069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77E9-FF4D-4103-A7B3-BFB73A678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614E30-7178-4D89-969F-2606ED94069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8A77E9-FF4D-4103-A7B3-BFB73A678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Лого\Рабочий стол\окрповраишл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1" cy="73152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357298"/>
            <a:ext cx="6172200" cy="209075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Требования к речевому развитию шестилетних детей</a:t>
            </a:r>
            <a:endParaRPr lang="ru-RU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F58A-0154-46DF-B13D-BC32D945CE05}" type="slidenum">
              <a:rPr lang="ru-RU"/>
              <a:pPr/>
              <a:t>2</a:t>
            </a:fld>
            <a:endParaRPr lang="ru-RU"/>
          </a:p>
        </p:txBody>
      </p:sp>
      <p:pic>
        <p:nvPicPr>
          <p:cNvPr id="108553" name="Picture 9" descr="003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000240"/>
            <a:ext cx="3261152" cy="2214578"/>
          </a:xfrm>
          <a:prstGeom prst="rect">
            <a:avLst/>
          </a:prstGeom>
          <a:noFill/>
        </p:spPr>
      </p:pic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3071802" y="2143116"/>
            <a:ext cx="250033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6 лет  ребенок должен уметь:</a:t>
            </a:r>
            <a:endParaRPr lang="ru-RU" sz="3200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  <p:sp>
        <p:nvSpPr>
          <p:cNvPr id="108559" name="Cloud"/>
          <p:cNvSpPr>
            <a:spLocks noChangeAspect="1" noEditPoints="1" noChangeArrowheads="1"/>
          </p:cNvSpPr>
          <p:nvPr/>
        </p:nvSpPr>
        <p:spPr bwMode="auto">
          <a:xfrm>
            <a:off x="179388" y="908050"/>
            <a:ext cx="2743200" cy="16573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Произносить все звуки родного языка правильно</a:t>
            </a:r>
          </a:p>
        </p:txBody>
      </p:sp>
      <p:sp>
        <p:nvSpPr>
          <p:cNvPr id="108561" name="Cloud"/>
          <p:cNvSpPr>
            <a:spLocks noChangeAspect="1" noEditPoints="1" noChangeArrowheads="1"/>
          </p:cNvSpPr>
          <p:nvPr/>
        </p:nvSpPr>
        <p:spPr bwMode="auto">
          <a:xfrm>
            <a:off x="2987675" y="188913"/>
            <a:ext cx="2743200" cy="15113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Правильно согласовывать слова в роде, в числе, в падеже;</a:t>
            </a:r>
          </a:p>
        </p:txBody>
      </p:sp>
      <p:sp>
        <p:nvSpPr>
          <p:cNvPr id="108558" name="AutoShape 14"/>
          <p:cNvSpPr>
            <a:spLocks noChangeArrowheads="1"/>
          </p:cNvSpPr>
          <p:nvPr/>
        </p:nvSpPr>
        <p:spPr bwMode="auto">
          <a:xfrm rot="59180804">
            <a:off x="4211638" y="1700213"/>
            <a:ext cx="360362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108557" name="AutoShape 13"/>
          <p:cNvSpPr>
            <a:spLocks noChangeArrowheads="1"/>
          </p:cNvSpPr>
          <p:nvPr/>
        </p:nvSpPr>
        <p:spPr bwMode="auto">
          <a:xfrm rot="-8167050">
            <a:off x="2700338" y="1916113"/>
            <a:ext cx="431800" cy="360362"/>
          </a:xfrm>
          <a:prstGeom prst="rightArrow">
            <a:avLst>
              <a:gd name="adj1" fmla="val 50000"/>
              <a:gd name="adj2" fmla="val 29956"/>
            </a:avLst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108562" name="Cloud"/>
          <p:cNvSpPr>
            <a:spLocks noChangeAspect="1" noEditPoints="1" noChangeArrowheads="1"/>
          </p:cNvSpPr>
          <p:nvPr/>
        </p:nvSpPr>
        <p:spPr bwMode="auto">
          <a:xfrm>
            <a:off x="5795963" y="908050"/>
            <a:ext cx="2743200" cy="15113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Образовывать и видоизменять слова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08565" name="AutoShape 21"/>
          <p:cNvSpPr>
            <a:spLocks noChangeArrowheads="1"/>
          </p:cNvSpPr>
          <p:nvPr/>
        </p:nvSpPr>
        <p:spPr bwMode="auto">
          <a:xfrm rot="-15265567">
            <a:off x="3383757" y="4185443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108566" name="AutoShape 22"/>
          <p:cNvSpPr>
            <a:spLocks noChangeArrowheads="1"/>
          </p:cNvSpPr>
          <p:nvPr/>
        </p:nvSpPr>
        <p:spPr bwMode="auto">
          <a:xfrm rot="-17038577">
            <a:off x="4823619" y="4185444"/>
            <a:ext cx="431800" cy="360362"/>
          </a:xfrm>
          <a:prstGeom prst="rightArrow">
            <a:avLst>
              <a:gd name="adj1" fmla="val 50000"/>
              <a:gd name="adj2" fmla="val 29956"/>
            </a:avLst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108567" name="Cloud"/>
          <p:cNvSpPr>
            <a:spLocks noChangeAspect="1" noEditPoints="1" noChangeArrowheads="1"/>
          </p:cNvSpPr>
          <p:nvPr/>
        </p:nvSpPr>
        <p:spPr bwMode="auto">
          <a:xfrm>
            <a:off x="0" y="3284538"/>
            <a:ext cx="2743200" cy="15113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b="1" dirty="0" smtClean="0">
                <a:solidFill>
                  <a:srgbClr val="3333CC"/>
                </a:solidFill>
                <a:latin typeface="Monotype Corsiva" pitchFamily="66" charset="0"/>
              </a:rPr>
              <a:t>Составлять небольшие рассказы</a:t>
            </a:r>
            <a:endParaRPr lang="ru-RU" b="1" dirty="0">
              <a:solidFill>
                <a:srgbClr val="3333CC"/>
              </a:solidFill>
              <a:latin typeface="Monotype Corsiva" pitchFamily="66" charset="0"/>
            </a:endParaRPr>
          </a:p>
        </p:txBody>
      </p:sp>
      <p:sp>
        <p:nvSpPr>
          <p:cNvPr id="108563" name="AutoShape 19"/>
          <p:cNvSpPr>
            <a:spLocks noChangeArrowheads="1"/>
          </p:cNvSpPr>
          <p:nvPr/>
        </p:nvSpPr>
        <p:spPr bwMode="auto">
          <a:xfrm rot="-11866791">
            <a:off x="2627313" y="3500438"/>
            <a:ext cx="431800" cy="360362"/>
          </a:xfrm>
          <a:prstGeom prst="rightArrow">
            <a:avLst>
              <a:gd name="adj1" fmla="val 50000"/>
              <a:gd name="adj2" fmla="val 29956"/>
            </a:avLst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108568" name="Cloud"/>
          <p:cNvSpPr>
            <a:spLocks noChangeAspect="1" noEditPoints="1" noChangeArrowheads="1"/>
          </p:cNvSpPr>
          <p:nvPr/>
        </p:nvSpPr>
        <p:spPr bwMode="auto">
          <a:xfrm>
            <a:off x="1835150" y="4581525"/>
            <a:ext cx="2743200" cy="15113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Должен обладать широким запасом слов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08569" name="Cloud"/>
          <p:cNvSpPr>
            <a:spLocks noChangeAspect="1" noEditPoints="1" noChangeArrowheads="1"/>
          </p:cNvSpPr>
          <p:nvPr/>
        </p:nvSpPr>
        <p:spPr bwMode="auto">
          <a:xfrm>
            <a:off x="6215074" y="2500306"/>
            <a:ext cx="3059145" cy="186531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Составлять предложения, правильно пользоваться предлогами, не путая их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08564" name="AutoShape 20"/>
          <p:cNvSpPr>
            <a:spLocks noChangeArrowheads="1"/>
          </p:cNvSpPr>
          <p:nvPr/>
        </p:nvSpPr>
        <p:spPr bwMode="auto">
          <a:xfrm rot="-20121698">
            <a:off x="5795963" y="3500438"/>
            <a:ext cx="431800" cy="360362"/>
          </a:xfrm>
          <a:prstGeom prst="rightArrow">
            <a:avLst>
              <a:gd name="adj1" fmla="val 50000"/>
              <a:gd name="adj2" fmla="val 29956"/>
            </a:avLst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108570" name="Cloud"/>
          <p:cNvSpPr>
            <a:spLocks noChangeAspect="1" noEditPoints="1" noChangeArrowheads="1"/>
          </p:cNvSpPr>
          <p:nvPr/>
        </p:nvSpPr>
        <p:spPr bwMode="auto">
          <a:xfrm>
            <a:off x="4572000" y="4437062"/>
            <a:ext cx="3356998" cy="184945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Должны быть сформированы пространственно-временные представления 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08556" name="AutoShape 12"/>
          <p:cNvSpPr>
            <a:spLocks noChangeArrowheads="1"/>
          </p:cNvSpPr>
          <p:nvPr/>
        </p:nvSpPr>
        <p:spPr bwMode="auto">
          <a:xfrm rot="-23777065">
            <a:off x="5473700" y="1808163"/>
            <a:ext cx="431800" cy="360362"/>
          </a:xfrm>
          <a:prstGeom prst="rightArrow">
            <a:avLst>
              <a:gd name="adj1" fmla="val 50000"/>
              <a:gd name="adj2" fmla="val 29956"/>
            </a:avLst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08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08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08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08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5" grpId="0"/>
      <p:bldP spid="108559" grpId="0" animBg="1"/>
      <p:bldP spid="108561" grpId="0" animBg="1"/>
      <p:bldP spid="108562" grpId="0" animBg="1"/>
      <p:bldP spid="108567" grpId="0" animBg="1"/>
      <p:bldP spid="108568" grpId="0" animBg="1"/>
      <p:bldP spid="108569" grpId="0" animBg="1"/>
      <p:bldP spid="1085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94F5-C56C-40DF-9870-CC68F5284613}" type="slidenum">
              <a:rPr lang="ru-RU"/>
              <a:pPr/>
              <a:t>3</a:t>
            </a:fld>
            <a:endParaRPr lang="ru-RU"/>
          </a:p>
        </p:txBody>
      </p:sp>
      <p:sp>
        <p:nvSpPr>
          <p:cNvPr id="87047" name="Cloud"/>
          <p:cNvSpPr>
            <a:spLocks noChangeAspect="1" noEditPoints="1" noChangeArrowheads="1"/>
          </p:cNvSpPr>
          <p:nvPr/>
        </p:nvSpPr>
        <p:spPr bwMode="auto">
          <a:xfrm>
            <a:off x="468312" y="836613"/>
            <a:ext cx="7961339" cy="9350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FF99CC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chemeClr val="accent2"/>
                </a:solidFill>
                <a:latin typeface="Monotype Corsiva" pitchFamily="66" charset="0"/>
              </a:rPr>
              <a:t>Звукопроизношение</a:t>
            </a:r>
            <a:endParaRPr lang="ru-RU" sz="36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87057" name="Rectangle 17"/>
          <p:cNvSpPr>
            <a:spLocks noChangeArrowheads="1"/>
          </p:cNvSpPr>
          <p:nvPr/>
        </p:nvSpPr>
        <p:spPr bwMode="auto">
          <a:xfrm>
            <a:off x="684213" y="1989138"/>
            <a:ext cx="788831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Если   ваш ребенок не произносит звук  (и), то необходимо: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Обратиться к логопеду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Соблюдать все рекомендации логопеда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После постановки звука  нужно следить за произношением ребенка, и при необходимости  поправлять  его «скажи красиво» или «скажи правильно»</a:t>
            </a:r>
            <a:endParaRPr lang="ru-RU" sz="28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500034" y="428604"/>
            <a:ext cx="7961339" cy="9350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FF99CC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chemeClr val="accent2"/>
                </a:solidFill>
                <a:latin typeface="Monotype Corsiva" pitchFamily="66" charset="0"/>
              </a:rPr>
              <a:t>Звуковой анализ слова</a:t>
            </a:r>
            <a:endParaRPr lang="ru-RU" sz="36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642910" y="1500174"/>
            <a:ext cx="788831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Выделение звука из слова 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(возьми только те картинки в названии которых есть звук …; хлопни если услышишь в слове звук…)</a:t>
            </a:r>
            <a:endParaRPr lang="ru-RU" sz="2400" b="1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Определение первого звука  (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из первых букв слов составь новое слово; какой первый звук спрятался в слове…)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Определение последнего звука 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(какой последний звук спрятался в слове…; цепочка слов)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Установление места звука (начало, середина, конец) (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где спрятался звук;  придумай такое слово, чтобы … звук был в середине слова)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Полный звуковой анализ (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собери только те картинки, в названии которых есть три звука; назови такие слова, в которых  звук  А стоит вторым)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684213" y="1989138"/>
            <a:ext cx="788831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Для обогащения словаря необходимо: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Чтение  детских книг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Знакомство с окружающим миром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Беседы во время прогулок, игр, режимных моментов.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Различные игры (скажи наоборот, скажи по-другому  различные лото) 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Если же новые слова запоминаются с </a:t>
            </a:r>
            <a:r>
              <a:rPr lang="ru-RU" sz="2800" b="1" smtClean="0">
                <a:solidFill>
                  <a:srgbClr val="C00000"/>
                </a:solidFill>
                <a:latin typeface="Monotype Corsiva" pitchFamily="66" charset="0"/>
              </a:rPr>
              <a:t>трудом , это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повод обратиться к логопеду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468312" y="836613"/>
            <a:ext cx="7961339" cy="9350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FF99CC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chemeClr val="accent2"/>
                </a:solidFill>
                <a:latin typeface="Monotype Corsiva" pitchFamily="66" charset="0"/>
              </a:rPr>
              <a:t>Словарь</a:t>
            </a:r>
            <a:endParaRPr lang="ru-RU" sz="36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357158" y="500042"/>
            <a:ext cx="7961339" cy="137794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FF99CC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chemeClr val="accent2"/>
                </a:solidFill>
                <a:latin typeface="Monotype Corsiva" pitchFamily="66" charset="0"/>
              </a:rPr>
              <a:t>Грамматический строй речи</a:t>
            </a:r>
            <a:endParaRPr lang="ru-RU" sz="36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684213" y="1989138"/>
            <a:ext cx="788831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Различные игры (</a:t>
            </a: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>скажи ласково; доскажи словечко, объясните почему» и т.д.)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По аналогии образовывать слова (</a:t>
            </a: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>например, сахарница – это посуда, где лежит сахар. А как будет называться посуда, где лежит конфета?)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ru-RU" sz="2800" dirty="0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357158" y="500043"/>
            <a:ext cx="7961339" cy="107157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FF99CC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chemeClr val="accent2"/>
                </a:solidFill>
                <a:latin typeface="Monotype Corsiva" pitchFamily="66" charset="0"/>
              </a:rPr>
              <a:t>Связная речь</a:t>
            </a:r>
            <a:endParaRPr lang="ru-RU" sz="36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684213" y="1989138"/>
            <a:ext cx="367347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Обучение пересказу: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</a:pP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беседы по содержанию прочитанного текста;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</a:pP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уточнение значений слов, фраз, которые могут быть ребенку не понятны;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</a:pP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вопросы по тексту;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</a:pP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пересказ текста.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ru-RU" sz="2800" dirty="0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5143504" y="2071678"/>
            <a:ext cx="3429024" cy="387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endParaRPr lang="ru-RU" sz="2800" dirty="0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4643438" y="2000240"/>
            <a:ext cx="4143404" cy="394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Обучение самостоятельному рассказыванию: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</a:pP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побуждение ребенка к рассказыванию о прожитом дне;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</a:pP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составление рассказов по серии сюжетных картинок;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</a:pP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рассказывание по картине;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</a:pP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обучение свободному рассказыванию.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684213" y="1989138"/>
            <a:ext cx="788831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ВАША   ПРАВИЛЬНАЯ    РЕЧЬ ____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ОБРАЗЕЦ    ДЛЯ   РЕБЕНКА!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300</TotalTime>
  <Words>372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Franklin Gothic Book</vt:lpstr>
      <vt:lpstr>Franklin Gothic Medium</vt:lpstr>
      <vt:lpstr>Monotype Corsiva</vt:lpstr>
      <vt:lpstr>Wingdings 2</vt:lpstr>
      <vt:lpstr>Трек</vt:lpstr>
      <vt:lpstr>Требования к речевому развитию шестилетних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 №19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Логопед</dc:creator>
  <cp:lastModifiedBy>user1</cp:lastModifiedBy>
  <cp:revision>32</cp:revision>
  <dcterms:created xsi:type="dcterms:W3CDTF">2009-09-21T09:17:27Z</dcterms:created>
  <dcterms:modified xsi:type="dcterms:W3CDTF">2023-04-06T12:20:01Z</dcterms:modified>
</cp:coreProperties>
</file>