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3"/>
  </p:notesMasterIdLst>
  <p:handoutMasterIdLst>
    <p:handoutMasterId r:id="rId54"/>
  </p:handoutMasterIdLst>
  <p:sldIdLst>
    <p:sldId id="468" r:id="rId2"/>
    <p:sldId id="489" r:id="rId3"/>
    <p:sldId id="490" r:id="rId4"/>
    <p:sldId id="517" r:id="rId5"/>
    <p:sldId id="518" r:id="rId6"/>
    <p:sldId id="491" r:id="rId7"/>
    <p:sldId id="493" r:id="rId8"/>
    <p:sldId id="494" r:id="rId9"/>
    <p:sldId id="495" r:id="rId10"/>
    <p:sldId id="496" r:id="rId11"/>
    <p:sldId id="497" r:id="rId12"/>
    <p:sldId id="503" r:id="rId13"/>
    <p:sldId id="504" r:id="rId14"/>
    <p:sldId id="505" r:id="rId15"/>
    <p:sldId id="506" r:id="rId16"/>
    <p:sldId id="507" r:id="rId17"/>
    <p:sldId id="525" r:id="rId18"/>
    <p:sldId id="498" r:id="rId19"/>
    <p:sldId id="499" r:id="rId20"/>
    <p:sldId id="437" r:id="rId21"/>
    <p:sldId id="521" r:id="rId22"/>
    <p:sldId id="515" r:id="rId23"/>
    <p:sldId id="474" r:id="rId24"/>
    <p:sldId id="500" r:id="rId25"/>
    <p:sldId id="508" r:id="rId26"/>
    <p:sldId id="509" r:id="rId27"/>
    <p:sldId id="510" r:id="rId28"/>
    <p:sldId id="511" r:id="rId29"/>
    <p:sldId id="501" r:id="rId30"/>
    <p:sldId id="502" r:id="rId31"/>
    <p:sldId id="512" r:id="rId32"/>
    <p:sldId id="424" r:id="rId33"/>
    <p:sldId id="423" r:id="rId34"/>
    <p:sldId id="523" r:id="rId35"/>
    <p:sldId id="513" r:id="rId36"/>
    <p:sldId id="425" r:id="rId37"/>
    <p:sldId id="538" r:id="rId38"/>
    <p:sldId id="449" r:id="rId39"/>
    <p:sldId id="452" r:id="rId40"/>
    <p:sldId id="524" r:id="rId41"/>
    <p:sldId id="451" r:id="rId42"/>
    <p:sldId id="453" r:id="rId43"/>
    <p:sldId id="458" r:id="rId44"/>
    <p:sldId id="459" r:id="rId45"/>
    <p:sldId id="526" r:id="rId46"/>
    <p:sldId id="460" r:id="rId47"/>
    <p:sldId id="461" r:id="rId48"/>
    <p:sldId id="514" r:id="rId49"/>
    <p:sldId id="536" r:id="rId50"/>
    <p:sldId id="520" r:id="rId51"/>
    <p:sldId id="539" r:id="rId52"/>
  </p:sldIdLst>
  <p:sldSz cx="10287000" cy="6858000" type="35mm"/>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00"/>
    <a:srgbClr val="99FFCC"/>
    <a:srgbClr val="CCECFF"/>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010" autoAdjust="0"/>
    <p:restoredTop sz="94660" autoAdjust="0"/>
  </p:normalViewPr>
  <p:slideViewPr>
    <p:cSldViewPr snapToGrid="0">
      <p:cViewPr varScale="1">
        <p:scale>
          <a:sx n="88" d="100"/>
          <a:sy n="88" d="100"/>
        </p:scale>
        <p:origin x="-1498" y="-82"/>
      </p:cViewPr>
      <p:guideLst>
        <p:guide orient="horz" pos="2160"/>
        <p:guide pos="32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1248" y="6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EE7B1E-D7CD-4FF4-8A02-A53F1B862320}" type="datetimeFigureOut">
              <a:rPr lang="ru-RU"/>
              <a:pPr>
                <a:defRPr/>
              </a:pPr>
              <a:t>29.01.2020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91CB75-400D-45DF-A790-926E26BBE2B1}"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6C32-D9EE-4AAB-9C18-7C2B1B40823A}" type="datetimeFigureOut">
              <a:rPr lang="ru-RU"/>
              <a:pPr>
                <a:defRPr/>
              </a:pPr>
              <a:t>29.01.2020</a:t>
            </a:fld>
            <a:endParaRPr lang="ru-RU" dirty="0"/>
          </a:p>
        </p:txBody>
      </p:sp>
      <p:sp>
        <p:nvSpPr>
          <p:cNvPr id="4" name="Образ слайда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3964E19-B844-469A-B837-027CE550DF9B}"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1525" y="2130426"/>
            <a:ext cx="874395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D9BFE09-EF7B-4DC9-885D-D34FDA43C38D}" type="datetimeFigureOut">
              <a:rPr lang="ru-RU"/>
              <a:pPr>
                <a:defRPr/>
              </a:pPr>
              <a:t>29.01.2020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6E6EBF-8A14-4F29-ABE8-DD98A43F41A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452E97-EFF4-4561-A52D-BCBDD908549F}" type="datetimeFigureOut">
              <a:rPr lang="ru-RU"/>
              <a:pPr>
                <a:defRPr/>
              </a:pPr>
              <a:t>29.01.2020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25C823-14AC-441E-9848-BC88D3B5EA05}"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58075" y="274639"/>
            <a:ext cx="2314575"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4350" y="274639"/>
            <a:ext cx="677227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C5E2C6-EAE1-4FED-8B80-BA7C7B74FFCB}" type="datetimeFigureOut">
              <a:rPr lang="ru-RU"/>
              <a:pPr>
                <a:defRPr/>
              </a:pPr>
              <a:t>29.01.2020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7E3A98-B38C-4003-97EF-58A310FA1949}"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0EDB51-0D3E-4F2D-95B1-B248A187E623}" type="datetimeFigureOut">
              <a:rPr lang="ru-RU"/>
              <a:pPr>
                <a:defRPr/>
              </a:pPr>
              <a:t>29.01.2020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366122-1BD5-42FB-8196-D67C4890B9A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602" y="4406901"/>
            <a:ext cx="874395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3D9B8C9-7CA1-40F2-8B42-AFB90844207F}" type="datetimeFigureOut">
              <a:rPr lang="ru-RU"/>
              <a:pPr>
                <a:defRPr/>
              </a:pPr>
              <a:t>29.01.2020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43B5F43-8F91-4594-84BC-605B913AB23C}"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B5E3F3A-1213-4B06-993B-06955F287449}" type="datetimeFigureOut">
              <a:rPr lang="ru-RU"/>
              <a:pPr>
                <a:defRPr/>
              </a:pPr>
              <a:t>29.01.2020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A155AC-5BA1-45A5-9673-9940A9541F0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F8AE114-FAF3-4441-A3AA-2DA5518CD997}" type="datetimeFigureOut">
              <a:rPr lang="ru-RU"/>
              <a:pPr>
                <a:defRPr/>
              </a:pPr>
              <a:t>29.01.2020</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9C35C93-757F-4BC9-942E-44E4E80BE9CE}"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54B07D9-1DE4-4DA0-B447-245A340B4FB2}" type="datetimeFigureOut">
              <a:rPr lang="ru-RU"/>
              <a:pPr>
                <a:defRPr/>
              </a:pPr>
              <a:t>29.01.2020</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A76DFAB-D3AF-4229-BE29-9A4DC4BD54B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048ECCA-1B4D-43DB-85EF-B8AA873896D9}" type="datetimeFigureOut">
              <a:rPr lang="ru-RU"/>
              <a:pPr>
                <a:defRPr/>
              </a:pPr>
              <a:t>29.01.2020</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DF2C56E-BF44-43C7-853F-A57445064D5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1" y="273050"/>
            <a:ext cx="3384352"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D6CB833-99A0-42B8-97EF-5B0BEB15649E}" type="datetimeFigureOut">
              <a:rPr lang="ru-RU"/>
              <a:pPr>
                <a:defRPr/>
              </a:pPr>
              <a:t>29.01.2020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F282FF-6B56-4C52-8696-B215419CA30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324" y="4800600"/>
            <a:ext cx="6172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107867-12FC-483D-9C7F-EC62699DB942}" type="datetimeFigureOut">
              <a:rPr lang="ru-RU"/>
              <a:pPr>
                <a:defRPr/>
              </a:pPr>
              <a:t>29.01.2020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A47346-C31A-44B4-8A86-4357936C8951}"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9E1BE8-4C3B-4B35-9D6B-5BDBD6307666}" type="datetimeFigureOut">
              <a:rPr lang="ru-RU"/>
              <a:pPr>
                <a:defRPr/>
              </a:pPr>
              <a:t>29.01.2020</a:t>
            </a:fld>
            <a:endParaRPr lang="ru-RU" dirty="0"/>
          </a:p>
        </p:txBody>
      </p:sp>
      <p:sp>
        <p:nvSpPr>
          <p:cNvPr id="5" name="Нижний колонтитул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E409E0E-7117-4B72-8406-D072E6A7A55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ov.cap.ru/Content2019/orgs/GovId_897/poryadok_provedeniya_is-9.pdf" TargetMode="External"/><Relationship Id="rId2" Type="http://schemas.openxmlformats.org/officeDocument/2006/relationships/hyperlink" Target="http://gov.cap.ru/Content2020/orgs/GovId_897/11_prikaz_o_provedenii_is_v_2020_godu.pdf" TargetMode="External"/><Relationship Id="rId1" Type="http://schemas.openxmlformats.org/officeDocument/2006/relationships/slideLayout" Target="../slideLayouts/slideLayout2.xml"/><Relationship Id="rId5" Type="http://schemas.openxmlformats.org/officeDocument/2006/relationships/hyperlink" Target="http://gov.cap.ru/Content2019/orgs/GovId_897/92_prikaz_instrukcii_dlya_specialistov_privlekaemih_k_is-9.pdf" TargetMode="External"/><Relationship Id="rId4" Type="http://schemas.openxmlformats.org/officeDocument/2006/relationships/hyperlink" Target="http://gov.cap.ru/Content2020/orgs/GovId_897/27_prikaz_mo_shkala_itogovoe_sobesedovanie_2020.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fis-oko.obrnadzor.gov.r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gov.cap.ru/Content2020/orgs/GovId_897/27_prikaz_mo_shkala_itogovoe_sobesedovanie_2020.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rcoi21@mail.r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ctrTitle"/>
          </p:nvPr>
        </p:nvSpPr>
        <p:spPr>
          <a:xfrm>
            <a:off x="895350" y="1316038"/>
            <a:ext cx="8658225" cy="3833812"/>
          </a:xfrm>
        </p:spPr>
        <p:txBody>
          <a:bodyPr rtlCol="0">
            <a:noAutofit/>
          </a:bodyPr>
          <a:lstStyle/>
          <a:p>
            <a:pPr eaLnBrk="1" fontAlgn="auto" hangingPunct="1">
              <a:spcAft>
                <a:spcPts val="0"/>
              </a:spcAft>
              <a:defRPr/>
            </a:pPr>
            <a:r>
              <a:rPr lang="ru-RU" sz="4000" b="1" dirty="0" smtClean="0"/>
              <a:t>Организация и проведение итогового собеседования по русскому языку (ИС-9)</a:t>
            </a:r>
            <a:endParaRPr lang="ru-RU" sz="4000" b="1" dirty="0" smtClean="0">
              <a:effectLst>
                <a:outerShdw blurRad="38100" dist="38100" dir="2700000" algn="tl">
                  <a:srgbClr val="C0C0C0"/>
                </a:outerShdw>
              </a:effectLst>
              <a:latin typeface="Arial" charset="0"/>
            </a:endParaRPr>
          </a:p>
        </p:txBody>
      </p:sp>
      <p:sp>
        <p:nvSpPr>
          <p:cNvPr id="15362" name="Rectangle 3"/>
          <p:cNvSpPr>
            <a:spLocks noGrp="1"/>
          </p:cNvSpPr>
          <p:nvPr>
            <p:ph type="subTitle" idx="1"/>
          </p:nvPr>
        </p:nvSpPr>
        <p:spPr>
          <a:xfrm>
            <a:off x="1206500" y="6042025"/>
            <a:ext cx="7653338" cy="404813"/>
          </a:xfrm>
        </p:spPr>
        <p:txBody>
          <a:bodyPr rtlCol="0">
            <a:noAutofit/>
          </a:bodyPr>
          <a:lstStyle/>
          <a:p>
            <a:pPr eaLnBrk="1" fontAlgn="auto" hangingPunct="1">
              <a:lnSpc>
                <a:spcPct val="90000"/>
              </a:lnSpc>
              <a:spcAft>
                <a:spcPts val="0"/>
              </a:spcAft>
              <a:buFont typeface="Arial" pitchFamily="34" charset="0"/>
              <a:buNone/>
              <a:defRPr/>
            </a:pPr>
            <a:r>
              <a:rPr lang="ru-RU" sz="2400" b="1" dirty="0" smtClean="0">
                <a:solidFill>
                  <a:schemeClr val="tx1"/>
                </a:solidFill>
                <a:latin typeface="+mj-lt"/>
              </a:rPr>
              <a:t>29 января 2020 г.</a:t>
            </a:r>
          </a:p>
        </p:txBody>
      </p:sp>
      <p:sp>
        <p:nvSpPr>
          <p:cNvPr id="15363" name="Подзаголовок 2"/>
          <p:cNvSpPr txBox="1">
            <a:spLocks/>
          </p:cNvSpPr>
          <p:nvPr/>
        </p:nvSpPr>
        <p:spPr bwMode="auto">
          <a:xfrm>
            <a:off x="303213" y="336550"/>
            <a:ext cx="9234487" cy="792163"/>
          </a:xfrm>
          <a:prstGeom prst="rect">
            <a:avLst/>
          </a:prstGeom>
          <a:noFill/>
          <a:ln w="9525">
            <a:noFill/>
            <a:miter lim="800000"/>
            <a:headEnd/>
            <a:tailEnd/>
          </a:ln>
        </p:spPr>
        <p:txBody>
          <a:bodyPr lIns="45720" rIns="45720"/>
          <a:lstStyle/>
          <a:p>
            <a:pPr algn="ctr"/>
            <a:r>
              <a:rPr lang="ru-RU" b="1">
                <a:solidFill>
                  <a:srgbClr val="003300"/>
                </a:solidFill>
                <a:latin typeface="Calibri" pitchFamily="34" charset="0"/>
                <a:cs typeface="Segoe UI" pitchFamily="34" charset="0"/>
              </a:rPr>
              <a:t>Бюджетное учреждение Чувашской Республики </a:t>
            </a:r>
            <a:br>
              <a:rPr lang="ru-RU" b="1">
                <a:solidFill>
                  <a:srgbClr val="003300"/>
                </a:solidFill>
                <a:latin typeface="Calibri" pitchFamily="34" charset="0"/>
                <a:cs typeface="Segoe UI" pitchFamily="34" charset="0"/>
              </a:rPr>
            </a:br>
            <a:r>
              <a:rPr lang="ru-RU" b="1">
                <a:solidFill>
                  <a:srgbClr val="003300"/>
                </a:solidFill>
                <a:latin typeface="Calibri" pitchFamily="34" charset="0"/>
                <a:cs typeface="Segoe UI" pitchFamily="34" charset="0"/>
              </a:rPr>
              <a:t>«Чувашский республиканский центр новых образовательных технологий» </a:t>
            </a:r>
            <a:br>
              <a:rPr lang="ru-RU" b="1">
                <a:solidFill>
                  <a:srgbClr val="003300"/>
                </a:solidFill>
                <a:latin typeface="Calibri" pitchFamily="34" charset="0"/>
                <a:cs typeface="Segoe UI" pitchFamily="34" charset="0"/>
              </a:rPr>
            </a:br>
            <a:r>
              <a:rPr lang="ru-RU" b="1">
                <a:solidFill>
                  <a:srgbClr val="003300"/>
                </a:solidFill>
                <a:latin typeface="Calibri" pitchFamily="34" charset="0"/>
                <a:cs typeface="Segoe UI" pitchFamily="34" charset="0"/>
              </a:rPr>
              <a:t>Министерства образования и молодежной политики Чувашской Республики</a:t>
            </a:r>
            <a:endParaRPr lang="nl-NL" b="1">
              <a:solidFill>
                <a:srgbClr val="003300"/>
              </a:solidFill>
              <a:latin typeface="Calibri" pitchFamily="34" charset="0"/>
              <a:cs typeface="Segoe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30213" y="306388"/>
            <a:ext cx="9258300" cy="146050"/>
          </a:xfrm>
        </p:spPr>
        <p:txBody>
          <a:bodyPr/>
          <a:lstStyle/>
          <a:p>
            <a:pPr eaLnBrk="1" hangingPunct="1"/>
            <a:r>
              <a:rPr lang="ru-RU" sz="3600" b="1" smtClean="0"/>
              <a:t>Подготовка к ИС-9</a:t>
            </a:r>
          </a:p>
        </p:txBody>
      </p:sp>
      <p:sp>
        <p:nvSpPr>
          <p:cNvPr id="24578" name="Содержимое 2"/>
          <p:cNvSpPr>
            <a:spLocks noGrp="1"/>
          </p:cNvSpPr>
          <p:nvPr>
            <p:ph idx="1"/>
          </p:nvPr>
        </p:nvSpPr>
        <p:spPr>
          <a:xfrm>
            <a:off x="304800" y="609600"/>
            <a:ext cx="9826625" cy="6842125"/>
          </a:xfrm>
        </p:spPr>
        <p:txBody>
          <a:bodyPr/>
          <a:lstStyle/>
          <a:p>
            <a:pPr eaLnBrk="1" hangingPunct="1">
              <a:spcBef>
                <a:spcPct val="0"/>
              </a:spcBef>
              <a:buFont typeface="Arial" charset="0"/>
              <a:buNone/>
            </a:pPr>
            <a:r>
              <a:rPr lang="ru-RU" sz="2400" b="1" smtClean="0"/>
              <a:t>Не позднее одного дня </a:t>
            </a:r>
            <a:r>
              <a:rPr lang="ru-RU" sz="2400" smtClean="0"/>
              <a:t>до проведения ИС-9:</a:t>
            </a:r>
          </a:p>
          <a:p>
            <a:pPr eaLnBrk="1" hangingPunct="1">
              <a:spcBef>
                <a:spcPct val="0"/>
              </a:spcBef>
            </a:pPr>
            <a:r>
              <a:rPr lang="ru-RU" sz="2400" smtClean="0"/>
              <a:t>в штабе установить программное обеспечение «Результаты итогового собеседования» и загрузить из XML-файл, полученный из МОУО </a:t>
            </a:r>
            <a:r>
              <a:rPr lang="ru-RU" sz="2400" i="1" smtClean="0"/>
              <a:t>(</a:t>
            </a:r>
            <a:r>
              <a:rPr lang="ru-RU" sz="2400" i="1" smtClean="0">
                <a:solidFill>
                  <a:srgbClr val="002060"/>
                </a:solidFill>
              </a:rPr>
              <a:t>XML-файлы и формы будут переданы по «Деловой почте»</a:t>
            </a:r>
            <a:r>
              <a:rPr lang="en-US" sz="2400" i="1" smtClean="0">
                <a:solidFill>
                  <a:srgbClr val="002060"/>
                </a:solidFill>
              </a:rPr>
              <a:t> ViPNet</a:t>
            </a:r>
            <a:r>
              <a:rPr lang="ru-RU" sz="2400" i="1" smtClean="0">
                <a:solidFill>
                  <a:srgbClr val="002060"/>
                </a:solidFill>
              </a:rPr>
              <a:t> в пункты проведения ЕГЭ</a:t>
            </a:r>
            <a:r>
              <a:rPr lang="ru-RU" sz="2400" i="1" smtClean="0"/>
              <a:t>);</a:t>
            </a:r>
          </a:p>
          <a:p>
            <a:pPr eaLnBrk="1" hangingPunct="1">
              <a:spcBef>
                <a:spcPct val="0"/>
              </a:spcBef>
            </a:pPr>
            <a:r>
              <a:rPr lang="ru-RU" sz="2400" smtClean="0"/>
              <a:t>распечатать:</a:t>
            </a:r>
          </a:p>
          <a:p>
            <a:pPr eaLnBrk="1" hangingPunct="1">
              <a:spcBef>
                <a:spcPct val="0"/>
              </a:spcBef>
              <a:buFontTx/>
              <a:buChar char="-"/>
            </a:pPr>
            <a:r>
              <a:rPr lang="ru-RU" sz="2400" smtClean="0"/>
              <a:t>критерии оценивания для экспертов (</a:t>
            </a:r>
            <a:r>
              <a:rPr lang="ru-RU" sz="2400" smtClean="0">
                <a:solidFill>
                  <a:srgbClr val="002060"/>
                </a:solidFill>
              </a:rPr>
              <a:t>с сайта fipi.ru</a:t>
            </a:r>
            <a:r>
              <a:rPr lang="ru-RU" sz="2400" smtClean="0"/>
              <a:t>),</a:t>
            </a:r>
          </a:p>
          <a:p>
            <a:pPr eaLnBrk="1" hangingPunct="1">
              <a:spcBef>
                <a:spcPct val="0"/>
              </a:spcBef>
              <a:buFontTx/>
              <a:buChar char="-"/>
            </a:pPr>
            <a:r>
              <a:rPr lang="ru-RU" sz="2400" smtClean="0"/>
              <a:t>ИС-01 список участников ИС-9 (полученный из МОУО/РЦОИ),</a:t>
            </a:r>
          </a:p>
          <a:p>
            <a:pPr eaLnBrk="1" hangingPunct="1">
              <a:spcBef>
                <a:spcPct val="0"/>
              </a:spcBef>
              <a:buFontTx/>
              <a:buChar char="-"/>
            </a:pPr>
            <a:r>
              <a:rPr lang="ru-RU" sz="2400" smtClean="0"/>
              <a:t>ИС-02 форму ведомости учета проведения ИС-9 (полученную из МОУО), </a:t>
            </a:r>
          </a:p>
          <a:p>
            <a:pPr eaLnBrk="1" hangingPunct="1">
              <a:spcBef>
                <a:spcPct val="0"/>
              </a:spcBef>
              <a:buFontTx/>
              <a:buChar char="-"/>
            </a:pPr>
            <a:r>
              <a:rPr lang="ru-RU" sz="2400" smtClean="0"/>
              <a:t>ИС-03 форму протокола эксперта (полученную из МОУО),</a:t>
            </a:r>
          </a:p>
          <a:p>
            <a:pPr eaLnBrk="1" hangingPunct="1">
              <a:spcBef>
                <a:spcPct val="0"/>
              </a:spcBef>
              <a:buFontTx/>
              <a:buChar char="-"/>
            </a:pPr>
            <a:r>
              <a:rPr lang="ru-RU" sz="2400" smtClean="0"/>
              <a:t>ИС-04 форму черновика для эксперта (полученную из МОУО),</a:t>
            </a:r>
          </a:p>
          <a:p>
            <a:pPr eaLnBrk="1" hangingPunct="1"/>
            <a:r>
              <a:rPr lang="ru-RU" sz="2400" b="1" u="sng" smtClean="0">
                <a:solidFill>
                  <a:srgbClr val="C00000"/>
                </a:solidFill>
              </a:rPr>
              <a:t>проверить список участников ИС-9!;</a:t>
            </a:r>
          </a:p>
          <a:p>
            <a:pPr eaLnBrk="1" hangingPunct="1"/>
            <a:r>
              <a:rPr lang="ru-RU" sz="2400" smtClean="0"/>
              <a:t>распределить участников ИС-9 по аудиториям проведения, заполнить в списке участников ИС-9 </a:t>
            </a:r>
            <a:r>
              <a:rPr lang="ru-RU" sz="2400" b="1" smtClean="0">
                <a:solidFill>
                  <a:srgbClr val="C00000"/>
                </a:solidFill>
              </a:rPr>
              <a:t>поле «Аудитория» (только цифры!).</a:t>
            </a:r>
          </a:p>
          <a:p>
            <a:pPr eaLnBrk="1" hangingPunct="1">
              <a:spcBef>
                <a:spcPct val="0"/>
              </a:spcBef>
              <a:buFont typeface="Arial" charset="0"/>
              <a:buNone/>
            </a:pPr>
            <a:endParaRPr lang="ru-RU" sz="23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419100" y="463550"/>
            <a:ext cx="9258300" cy="146050"/>
          </a:xfrm>
        </p:spPr>
        <p:txBody>
          <a:bodyPr/>
          <a:lstStyle/>
          <a:p>
            <a:pPr eaLnBrk="1" hangingPunct="1"/>
            <a:r>
              <a:rPr lang="ru-RU" sz="3600" b="1" smtClean="0"/>
              <a:t>Подготовка к ИС-9</a:t>
            </a:r>
          </a:p>
        </p:txBody>
      </p:sp>
      <p:sp>
        <p:nvSpPr>
          <p:cNvPr id="25602" name="Содержимое 2"/>
          <p:cNvSpPr>
            <a:spLocks noGrp="1"/>
          </p:cNvSpPr>
          <p:nvPr>
            <p:ph idx="1"/>
          </p:nvPr>
        </p:nvSpPr>
        <p:spPr>
          <a:xfrm>
            <a:off x="304800" y="998538"/>
            <a:ext cx="9826625" cy="6453187"/>
          </a:xfrm>
        </p:spPr>
        <p:txBody>
          <a:bodyPr/>
          <a:lstStyle/>
          <a:p>
            <a:pPr eaLnBrk="1" hangingPunct="1">
              <a:spcBef>
                <a:spcPct val="0"/>
              </a:spcBef>
              <a:buFont typeface="Arial" charset="0"/>
              <a:buNone/>
            </a:pPr>
            <a:r>
              <a:rPr lang="ru-RU" sz="2800" b="1" smtClean="0"/>
              <a:t>Не позднее одного дня </a:t>
            </a:r>
            <a:r>
              <a:rPr lang="ru-RU" sz="2800" smtClean="0"/>
              <a:t>до проведения ИС-9:</a:t>
            </a:r>
          </a:p>
          <a:p>
            <a:pPr eaLnBrk="1" hangingPunct="1">
              <a:spcBef>
                <a:spcPct val="0"/>
              </a:spcBef>
            </a:pPr>
            <a:r>
              <a:rPr lang="ru-RU" sz="2800" smtClean="0"/>
              <a:t>в аудиториях проведения подготовить рабочие места, оборудованные средствами для записи ответов.</a:t>
            </a:r>
          </a:p>
          <a:p>
            <a:pPr eaLnBrk="1" hangingPunct="1">
              <a:spcBef>
                <a:spcPct val="0"/>
              </a:spcBef>
              <a:buFont typeface="Arial" charset="0"/>
              <a:buNone/>
            </a:pPr>
            <a:r>
              <a:rPr lang="ru-RU" sz="2800" smtClean="0"/>
              <a:t>Аудиозапись не должна содержать посторонних шумов и помех. Голоса участника и экзаменатора-собеседника должны быть отчетливо слышны. Аудиозаписи сохраняются в часто используемых аудиоформатах (*.wav, *.mp3, *.mp4 и т.д.).</a:t>
            </a:r>
          </a:p>
          <a:p>
            <a:pPr eaLnBrk="1" hangingPunct="1">
              <a:spcBef>
                <a:spcPct val="0"/>
              </a:spcBef>
              <a:buFont typeface="Arial" charset="0"/>
              <a:buNone/>
            </a:pPr>
            <a:r>
              <a:rPr lang="ru-RU" sz="2800" smtClean="0"/>
              <a:t>Способ ведения аудиозаписи ответов участников итогового собеседования определяет ОО.</a:t>
            </a:r>
          </a:p>
          <a:p>
            <a:pPr eaLnBrk="1" hangingPunct="1">
              <a:spcBef>
                <a:spcPct val="0"/>
              </a:spcBef>
              <a:buFont typeface="Arial" charset="0"/>
              <a:buNone/>
            </a:pPr>
            <a:endParaRPr lang="ru-RU" sz="23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r>
              <a:rPr lang="ru-RU" smtClean="0"/>
              <a:t>Список участников ИС-01</a:t>
            </a:r>
          </a:p>
        </p:txBody>
      </p:sp>
      <p:sp>
        <p:nvSpPr>
          <p:cNvPr id="26626" name="Содержимое 2"/>
          <p:cNvSpPr>
            <a:spLocks noGrp="1"/>
          </p:cNvSpPr>
          <p:nvPr>
            <p:ph idx="1"/>
          </p:nvPr>
        </p:nvSpPr>
        <p:spPr/>
        <p:txBody>
          <a:bodyPr/>
          <a:lstStyle/>
          <a:p>
            <a:pPr eaLnBrk="1" hangingPunct="1"/>
            <a:endParaRPr lang="ru-RU" smtClean="0"/>
          </a:p>
        </p:txBody>
      </p:sp>
      <p:pic>
        <p:nvPicPr>
          <p:cNvPr id="26627" name="Picture 2"/>
          <p:cNvPicPr>
            <a:picLocks noChangeAspect="1" noChangeArrowheads="1"/>
          </p:cNvPicPr>
          <p:nvPr/>
        </p:nvPicPr>
        <p:blipFill>
          <a:blip r:embed="rId2" cstate="print"/>
          <a:srcRect/>
          <a:stretch>
            <a:fillRect/>
          </a:stretch>
        </p:blipFill>
        <p:spPr bwMode="auto">
          <a:xfrm>
            <a:off x="0" y="1562100"/>
            <a:ext cx="10287000"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463" y="188913"/>
            <a:ext cx="9258300" cy="561975"/>
          </a:xfrm>
        </p:spPr>
        <p:txBody>
          <a:bodyPr rtlCol="0">
            <a:normAutofit fontScale="90000"/>
          </a:bodyPr>
          <a:lstStyle/>
          <a:p>
            <a:pPr eaLnBrk="1" fontAlgn="auto" hangingPunct="1">
              <a:spcAft>
                <a:spcPts val="0"/>
              </a:spcAft>
              <a:defRPr/>
            </a:pPr>
            <a:r>
              <a:rPr lang="ru-RU" dirty="0" smtClean="0"/>
              <a:t>Ведомость учёта проведения ИС-02</a:t>
            </a:r>
            <a:endParaRPr lang="ru-RU" dirty="0"/>
          </a:p>
        </p:txBody>
      </p:sp>
      <p:sp>
        <p:nvSpPr>
          <p:cNvPr id="27650" name="Содержимое 2"/>
          <p:cNvSpPr>
            <a:spLocks noGrp="1"/>
          </p:cNvSpPr>
          <p:nvPr>
            <p:ph idx="1"/>
          </p:nvPr>
        </p:nvSpPr>
        <p:spPr/>
        <p:txBody>
          <a:bodyPr/>
          <a:lstStyle/>
          <a:p>
            <a:pPr eaLnBrk="1" hangingPunct="1"/>
            <a:endParaRPr lang="ru-RU" smtClean="0"/>
          </a:p>
        </p:txBody>
      </p:sp>
      <p:pic>
        <p:nvPicPr>
          <p:cNvPr id="27651" name="Picture 2"/>
          <p:cNvPicPr>
            <a:picLocks noChangeAspect="1" noChangeArrowheads="1"/>
          </p:cNvPicPr>
          <p:nvPr/>
        </p:nvPicPr>
        <p:blipFill>
          <a:blip r:embed="rId2" cstate="print"/>
          <a:srcRect/>
          <a:stretch>
            <a:fillRect/>
          </a:stretch>
        </p:blipFill>
        <p:spPr bwMode="auto">
          <a:xfrm>
            <a:off x="0" y="889000"/>
            <a:ext cx="10287000"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88" y="171450"/>
            <a:ext cx="9258300" cy="561975"/>
          </a:xfrm>
        </p:spPr>
        <p:txBody>
          <a:bodyPr rtlCol="0">
            <a:normAutofit fontScale="90000"/>
          </a:bodyPr>
          <a:lstStyle/>
          <a:p>
            <a:pPr eaLnBrk="1" fontAlgn="auto" hangingPunct="1">
              <a:spcAft>
                <a:spcPts val="0"/>
              </a:spcAft>
              <a:defRPr/>
            </a:pPr>
            <a:r>
              <a:rPr lang="ru-RU" dirty="0" smtClean="0">
                <a:solidFill>
                  <a:srgbClr val="FF0000"/>
                </a:solidFill>
              </a:rPr>
              <a:t>Протокол эксперта ИС-03 изменился </a:t>
            </a:r>
            <a:endParaRPr lang="ru-RU" dirty="0">
              <a:solidFill>
                <a:srgbClr val="FF0000"/>
              </a:solidFill>
            </a:endParaRPr>
          </a:p>
        </p:txBody>
      </p:sp>
      <p:sp>
        <p:nvSpPr>
          <p:cNvPr id="28674" name="Содержимое 2"/>
          <p:cNvSpPr>
            <a:spLocks noGrp="1"/>
          </p:cNvSpPr>
          <p:nvPr>
            <p:ph idx="1"/>
          </p:nvPr>
        </p:nvSpPr>
        <p:spPr/>
        <p:txBody>
          <a:bodyPr/>
          <a:lstStyle/>
          <a:p>
            <a:pPr eaLnBrk="1" hangingPunct="1"/>
            <a:endParaRPr lang="ru-RU" smtClean="0"/>
          </a:p>
        </p:txBody>
      </p:sp>
      <p:pic>
        <p:nvPicPr>
          <p:cNvPr id="28675" name="Picture 3"/>
          <p:cNvPicPr>
            <a:picLocks noChangeAspect="1" noChangeArrowheads="1"/>
          </p:cNvPicPr>
          <p:nvPr/>
        </p:nvPicPr>
        <p:blipFill>
          <a:blip r:embed="rId2" cstate="print"/>
          <a:srcRect/>
          <a:stretch>
            <a:fillRect/>
          </a:stretch>
        </p:blipFill>
        <p:spPr bwMode="auto">
          <a:xfrm>
            <a:off x="0" y="676275"/>
            <a:ext cx="9274175" cy="603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0" y="274638"/>
            <a:ext cx="10069513" cy="187325"/>
          </a:xfrm>
        </p:spPr>
        <p:txBody>
          <a:bodyPr/>
          <a:lstStyle/>
          <a:p>
            <a:pPr eaLnBrk="1" hangingPunct="1"/>
            <a:r>
              <a:rPr lang="ru-RU" sz="3600" b="1" smtClean="0"/>
              <a:t>ПО «Результаты итогового собеседования»</a:t>
            </a:r>
          </a:p>
        </p:txBody>
      </p:sp>
      <p:sp>
        <p:nvSpPr>
          <p:cNvPr id="29698" name="Содержимое 2"/>
          <p:cNvSpPr>
            <a:spLocks noGrp="1"/>
          </p:cNvSpPr>
          <p:nvPr>
            <p:ph idx="1"/>
          </p:nvPr>
        </p:nvSpPr>
        <p:spPr>
          <a:xfrm>
            <a:off x="263525" y="693738"/>
            <a:ext cx="9774238" cy="5780087"/>
          </a:xfrm>
        </p:spPr>
        <p:txBody>
          <a:bodyPr/>
          <a:lstStyle/>
          <a:p>
            <a:pPr eaLnBrk="1" hangingPunct="1">
              <a:buFont typeface="Arial" charset="0"/>
              <a:buNone/>
            </a:pPr>
            <a:r>
              <a:rPr lang="ru-RU" sz="2400" smtClean="0"/>
              <a:t>После запуска программы нажмите кнопку «Открыть» и выберите  XML-файл, предоставленный РЦОИ, и нажмите кнопку «Открыть»</a:t>
            </a:r>
          </a:p>
        </p:txBody>
      </p:sp>
      <p:pic>
        <p:nvPicPr>
          <p:cNvPr id="29699" name="Picture 3"/>
          <p:cNvPicPr>
            <a:picLocks noChangeAspect="1" noChangeArrowheads="1"/>
          </p:cNvPicPr>
          <p:nvPr/>
        </p:nvPicPr>
        <p:blipFill>
          <a:blip r:embed="rId2" cstate="print"/>
          <a:srcRect/>
          <a:stretch>
            <a:fillRect/>
          </a:stretch>
        </p:blipFill>
        <p:spPr bwMode="auto">
          <a:xfrm>
            <a:off x="358775" y="1524000"/>
            <a:ext cx="9342438" cy="5334000"/>
          </a:xfrm>
          <a:prstGeom prst="rect">
            <a:avLst/>
          </a:prstGeom>
          <a:noFill/>
          <a:ln w="9525">
            <a:noFill/>
            <a:miter lim="800000"/>
            <a:headEnd/>
            <a:tailEnd/>
          </a:ln>
        </p:spPr>
      </p:pic>
      <p:sp>
        <p:nvSpPr>
          <p:cNvPr id="6" name="Овал 5"/>
          <p:cNvSpPr/>
          <p:nvPr/>
        </p:nvSpPr>
        <p:spPr>
          <a:xfrm>
            <a:off x="441325" y="2354263"/>
            <a:ext cx="588963" cy="49371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396875" y="173038"/>
            <a:ext cx="9258300" cy="4705350"/>
          </a:xfrm>
        </p:spPr>
        <p:txBody>
          <a:bodyPr/>
          <a:lstStyle/>
          <a:p>
            <a:pPr eaLnBrk="1" hangingPunct="1">
              <a:buFont typeface="Arial" charset="0"/>
              <a:buNone/>
            </a:pPr>
            <a:r>
              <a:rPr lang="ru-RU" sz="2800" smtClean="0"/>
              <a:t>	В результате откроется окно со специализированной формой для внесения информации из протоколов оценивания ИС-9</a:t>
            </a:r>
          </a:p>
          <a:p>
            <a:pPr eaLnBrk="1" hangingPunct="1">
              <a:buFont typeface="Arial" charset="0"/>
              <a:buNone/>
            </a:pPr>
            <a:endParaRPr lang="ru-RU" sz="2800" smtClean="0"/>
          </a:p>
        </p:txBody>
      </p:sp>
      <p:pic>
        <p:nvPicPr>
          <p:cNvPr id="30722" name="Picture 3"/>
          <p:cNvPicPr>
            <a:picLocks noChangeAspect="1" noChangeArrowheads="1"/>
          </p:cNvPicPr>
          <p:nvPr/>
        </p:nvPicPr>
        <p:blipFill>
          <a:blip r:embed="rId2" cstate="print"/>
          <a:srcRect/>
          <a:stretch>
            <a:fillRect/>
          </a:stretch>
        </p:blipFill>
        <p:spPr bwMode="auto">
          <a:xfrm>
            <a:off x="60325" y="1517650"/>
            <a:ext cx="10226675" cy="4805363"/>
          </a:xfrm>
          <a:prstGeom prst="rect">
            <a:avLst/>
          </a:prstGeom>
          <a:noFill/>
          <a:ln w="9525">
            <a:noFill/>
            <a:miter lim="800000"/>
            <a:headEnd/>
            <a:tailEnd/>
          </a:ln>
        </p:spPr>
      </p:pic>
      <p:sp>
        <p:nvSpPr>
          <p:cNvPr id="30723" name="TextBox 7"/>
          <p:cNvSpPr txBox="1">
            <a:spLocks noChangeArrowheads="1"/>
          </p:cNvSpPr>
          <p:nvPr/>
        </p:nvSpPr>
        <p:spPr bwMode="auto">
          <a:xfrm>
            <a:off x="361950" y="6323013"/>
            <a:ext cx="9472613" cy="369887"/>
          </a:xfrm>
          <a:prstGeom prst="rect">
            <a:avLst/>
          </a:prstGeom>
          <a:noFill/>
          <a:ln w="9525">
            <a:noFill/>
            <a:miter lim="800000"/>
            <a:headEnd/>
            <a:tailEnd/>
          </a:ln>
        </p:spPr>
        <p:txBody>
          <a:bodyPr>
            <a:spAutoFit/>
          </a:bodyPr>
          <a:lstStyle/>
          <a:p>
            <a:r>
              <a:rPr lang="ru-RU" b="1">
                <a:solidFill>
                  <a:srgbClr val="FF0000"/>
                </a:solidFill>
                <a:latin typeface="Calibri" pitchFamily="34" charset="0"/>
              </a:rPr>
              <a:t>* Шкала для ОВЗ регулируется кодом «22» в поле «Резерв» данной формы!</a:t>
            </a:r>
          </a:p>
        </p:txBody>
      </p:sp>
      <p:pic>
        <p:nvPicPr>
          <p:cNvPr id="30724" name="Picture 3"/>
          <p:cNvPicPr>
            <a:picLocks noChangeAspect="1" noChangeArrowheads="1"/>
          </p:cNvPicPr>
          <p:nvPr/>
        </p:nvPicPr>
        <p:blipFill>
          <a:blip r:embed="rId2" cstate="print"/>
          <a:srcRect/>
          <a:stretch>
            <a:fillRect/>
          </a:stretch>
        </p:blipFill>
        <p:spPr bwMode="auto">
          <a:xfrm>
            <a:off x="60325" y="1517650"/>
            <a:ext cx="1022667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950" y="215900"/>
            <a:ext cx="9258300" cy="431800"/>
          </a:xfrm>
        </p:spPr>
        <p:txBody>
          <a:bodyPr rtlCol="0">
            <a:normAutofit fontScale="90000"/>
          </a:bodyPr>
          <a:lstStyle/>
          <a:p>
            <a:pPr eaLnBrk="1" fontAlgn="auto" hangingPunct="1">
              <a:spcAft>
                <a:spcPts val="0"/>
              </a:spcAft>
              <a:defRPr/>
            </a:pPr>
            <a:endParaRPr lang="ru-RU" dirty="0"/>
          </a:p>
        </p:txBody>
      </p:sp>
      <p:sp>
        <p:nvSpPr>
          <p:cNvPr id="31746" name="Содержимое 2"/>
          <p:cNvSpPr>
            <a:spLocks noGrp="1"/>
          </p:cNvSpPr>
          <p:nvPr>
            <p:ph idx="1"/>
          </p:nvPr>
        </p:nvSpPr>
        <p:spPr>
          <a:xfrm>
            <a:off x="514350" y="479425"/>
            <a:ext cx="9258300" cy="5646738"/>
          </a:xfrm>
        </p:spPr>
        <p:txBody>
          <a:bodyPr/>
          <a:lstStyle/>
          <a:p>
            <a:pPr eaLnBrk="1" hangingPunct="1">
              <a:lnSpc>
                <a:spcPct val="80000"/>
              </a:lnSpc>
            </a:pPr>
            <a:endParaRPr lang="ru-RU" sz="1800" smtClean="0"/>
          </a:p>
          <a:p>
            <a:pPr eaLnBrk="1" hangingPunct="1">
              <a:lnSpc>
                <a:spcPct val="80000"/>
              </a:lnSpc>
            </a:pPr>
            <a:r>
              <a:rPr lang="ru-RU" sz="1800" smtClean="0"/>
              <a:t> </a:t>
            </a:r>
            <a:r>
              <a:rPr lang="ru-RU" sz="2300" smtClean="0"/>
              <a:t>В целях корректного внесения результатов итогового собеседования</a:t>
            </a:r>
            <a:r>
              <a:rPr lang="ru-RU" sz="2300" smtClean="0">
                <a:latin typeface="Arial" charset="0"/>
              </a:rPr>
              <a:t> </a:t>
            </a:r>
            <a:r>
              <a:rPr lang="ru-RU" sz="2300" smtClean="0"/>
              <a:t>категории участников </a:t>
            </a:r>
            <a:r>
              <a:rPr lang="ru-RU" sz="2300" smtClean="0">
                <a:latin typeface="Arial" charset="0"/>
              </a:rPr>
              <a:t>с ОВЗ </a:t>
            </a:r>
            <a:r>
              <a:rPr lang="ru-RU" sz="2300" smtClean="0"/>
              <a:t>в ПО «Результаты итогового собеседования» необходимо проверить статус «участник с ОВЗ» (должна стоять галочка) в РИС ГИА-9 (Планирование ГИА-9 2019). </a:t>
            </a:r>
          </a:p>
          <a:p>
            <a:pPr eaLnBrk="1" hangingPunct="1">
              <a:lnSpc>
                <a:spcPct val="80000"/>
              </a:lnSpc>
            </a:pPr>
            <a:r>
              <a:rPr lang="ru-RU" sz="2300" smtClean="0"/>
              <a:t>После загрузки XML файла в ПО «Результаты итогового собеседования» в позиции «Резерв» у данных участников итогового собеседования должно быть числовое значение </a:t>
            </a:r>
            <a:r>
              <a:rPr lang="ru-RU" sz="2300" b="1" smtClean="0">
                <a:solidFill>
                  <a:srgbClr val="C00000"/>
                </a:solidFill>
              </a:rPr>
              <a:t>«22».</a:t>
            </a:r>
            <a:r>
              <a:rPr lang="ru-RU" sz="2300" smtClean="0"/>
              <a:t> В этом случае можно корректно поставить «зачет» при общем количестве баллов от 3 до 10 баллов</a:t>
            </a:r>
            <a:r>
              <a:rPr lang="ru-RU" sz="2300" smtClean="0">
                <a:latin typeface="Arial" charset="0"/>
              </a:rPr>
              <a:t>.</a:t>
            </a:r>
          </a:p>
          <a:p>
            <a:pPr eaLnBrk="1" hangingPunct="1">
              <a:lnSpc>
                <a:spcPct val="80000"/>
              </a:lnSpc>
            </a:pPr>
            <a:r>
              <a:rPr lang="ru-RU" sz="2300" smtClean="0"/>
              <a:t>Просим в срок </a:t>
            </a:r>
            <a:r>
              <a:rPr lang="ru-RU" sz="2300" b="1" smtClean="0">
                <a:solidFill>
                  <a:srgbClr val="C00000"/>
                </a:solidFill>
              </a:rPr>
              <a:t>до 10 февраля 2020 г. </a:t>
            </a:r>
            <a:r>
              <a:rPr lang="ru-RU" sz="2300" b="1" smtClean="0"/>
              <a:t>проверить наличие числового значения «22» в позиции «Резерв» ПО «Результаты итогового собеседования» (или статуса «участник с ОВЗ» в РИС ГИА-9) у участников итогового собеседования, имеющих рекомендацию ПМПК («Снижение минимального количества баллов за выполнение итогового собеседования»). </a:t>
            </a:r>
            <a:endParaRPr lang="ru-RU" sz="23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430213" y="169863"/>
            <a:ext cx="9258300" cy="534987"/>
          </a:xfrm>
        </p:spPr>
        <p:txBody>
          <a:bodyPr/>
          <a:lstStyle/>
          <a:p>
            <a:pPr eaLnBrk="1" hangingPunct="1"/>
            <a:r>
              <a:rPr lang="ru-RU" sz="3600" b="1" smtClean="0"/>
              <a:t>Проведение ИС-9</a:t>
            </a:r>
          </a:p>
        </p:txBody>
      </p:sp>
      <p:sp>
        <p:nvSpPr>
          <p:cNvPr id="32770" name="Содержимое 2"/>
          <p:cNvSpPr>
            <a:spLocks noGrp="1"/>
          </p:cNvSpPr>
          <p:nvPr>
            <p:ph idx="1"/>
          </p:nvPr>
        </p:nvSpPr>
        <p:spPr>
          <a:xfrm>
            <a:off x="354013" y="735013"/>
            <a:ext cx="9745662" cy="7094537"/>
          </a:xfrm>
        </p:spPr>
        <p:txBody>
          <a:bodyPr/>
          <a:lstStyle/>
          <a:p>
            <a:pPr eaLnBrk="1" hangingPunct="1">
              <a:spcBef>
                <a:spcPct val="0"/>
              </a:spcBef>
              <a:buFont typeface="Arial" charset="0"/>
              <a:buNone/>
            </a:pPr>
            <a:r>
              <a:rPr lang="ru-RU" sz="2200" b="1" smtClean="0"/>
              <a:t>В день проведения </a:t>
            </a:r>
            <a:r>
              <a:rPr lang="ru-RU" sz="2200" smtClean="0"/>
              <a:t>ИС могут присутствовать: должностные лица Рособрнадзора, Минобразования Чувашии, представители СМИ, общественные наблюдатели.</a:t>
            </a:r>
          </a:p>
          <a:p>
            <a:pPr eaLnBrk="1" hangingPunct="1">
              <a:spcBef>
                <a:spcPct val="0"/>
              </a:spcBef>
              <a:buFont typeface="Arial" charset="0"/>
              <a:buNone/>
            </a:pPr>
            <a:r>
              <a:rPr lang="ru-RU" sz="2400" b="1" smtClean="0">
                <a:solidFill>
                  <a:srgbClr val="C00000"/>
                </a:solidFill>
              </a:rPr>
              <a:t>Не ранее 07.30 </a:t>
            </a:r>
            <a:r>
              <a:rPr lang="ru-RU" sz="2400" smtClean="0"/>
              <a:t>технический специалист </a:t>
            </a:r>
            <a:r>
              <a:rPr lang="ru-RU" sz="2400" b="1" u="sng" smtClean="0">
                <a:solidFill>
                  <a:srgbClr val="C00000"/>
                </a:solidFill>
              </a:rPr>
              <a:t>получает от РЦОИ/МОУО </a:t>
            </a:r>
            <a:r>
              <a:rPr lang="ru-RU" sz="2400" smtClean="0"/>
              <a:t>и тиражирует материалы для проведения итогового собеседования для:</a:t>
            </a:r>
          </a:p>
          <a:p>
            <a:pPr eaLnBrk="1" hangingPunct="1">
              <a:spcBef>
                <a:spcPct val="0"/>
              </a:spcBef>
            </a:pPr>
            <a:r>
              <a:rPr lang="ru-RU" sz="2400" smtClean="0"/>
              <a:t>участников (текст для чтения, карточки с темами беседы на выбор и планами беседы);</a:t>
            </a:r>
          </a:p>
          <a:p>
            <a:pPr eaLnBrk="1" hangingPunct="1">
              <a:spcBef>
                <a:spcPct val="0"/>
              </a:spcBef>
            </a:pPr>
            <a:r>
              <a:rPr lang="ru-RU" sz="2400" smtClean="0"/>
              <a:t>экзаменатора-собеседника (инструкцию по выполнению заданий КИМ, карточки экзаменатора-собеседника по каждой теме беседы);</a:t>
            </a:r>
          </a:p>
          <a:p>
            <a:pPr eaLnBrk="1" hangingPunct="1">
              <a:spcBef>
                <a:spcPct val="0"/>
              </a:spcBef>
            </a:pPr>
            <a:r>
              <a:rPr lang="ru-RU" sz="2400" smtClean="0"/>
              <a:t>экспертов.</a:t>
            </a:r>
          </a:p>
          <a:p>
            <a:pPr eaLnBrk="1" hangingPunct="1">
              <a:spcBef>
                <a:spcPct val="0"/>
              </a:spcBef>
              <a:buFont typeface="Arial" charset="0"/>
              <a:buNone/>
            </a:pPr>
            <a:r>
              <a:rPr lang="ru-RU" sz="2400" b="1" smtClean="0">
                <a:solidFill>
                  <a:srgbClr val="C00000"/>
                </a:solidFill>
              </a:rPr>
              <a:t>Ответственный организатор ОО выдает </a:t>
            </a:r>
            <a:r>
              <a:rPr lang="ru-RU" sz="2400" smtClean="0"/>
              <a:t>формы ИС-02, ИС-03, ИС-04.</a:t>
            </a:r>
          </a:p>
          <a:p>
            <a:pPr eaLnBrk="1" hangingPunct="1">
              <a:spcBef>
                <a:spcPct val="0"/>
              </a:spcBef>
              <a:buFont typeface="Arial" charset="0"/>
              <a:buNone/>
            </a:pPr>
            <a:r>
              <a:rPr lang="ru-RU" sz="2400" b="1" smtClean="0">
                <a:solidFill>
                  <a:srgbClr val="C00000"/>
                </a:solidFill>
              </a:rPr>
              <a:t>В 9.00 </a:t>
            </a:r>
            <a:r>
              <a:rPr lang="ru-RU" sz="2400" smtClean="0"/>
              <a:t>организатор приглашает первых участников из кабинета ожидания в аудитории проведения согласно списку участников.</a:t>
            </a:r>
          </a:p>
          <a:p>
            <a:pPr eaLnBrk="1" hangingPunct="1">
              <a:spcBef>
                <a:spcPct val="0"/>
              </a:spcBef>
              <a:buFont typeface="Arial" charset="0"/>
              <a:buNone/>
            </a:pPr>
            <a:r>
              <a:rPr lang="ru-RU" sz="2000" i="1" smtClean="0"/>
              <a:t>Во время проведения ИС участникам ИС запрещено иметь при себе средства связи, фото-, аудио- и видеоаппаратуру, справочные материалы, письменные заметки и иные средства хранения и передачи информации. </a:t>
            </a:r>
          </a:p>
          <a:p>
            <a:pPr eaLnBrk="1" hangingPunct="1">
              <a:buFont typeface="Arial" charset="0"/>
              <a:buNone/>
            </a:pPr>
            <a:endParaRPr lang="ru-RU" sz="2400" smtClean="0"/>
          </a:p>
          <a:p>
            <a:pPr eaLnBrk="1" hangingPunct="1"/>
            <a:endParaRPr lang="ru-RU"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30213" y="169863"/>
            <a:ext cx="9258300" cy="534987"/>
          </a:xfrm>
        </p:spPr>
        <p:txBody>
          <a:bodyPr/>
          <a:lstStyle/>
          <a:p>
            <a:pPr eaLnBrk="1" hangingPunct="1"/>
            <a:r>
              <a:rPr lang="ru-RU" sz="3600" b="1" smtClean="0"/>
              <a:t>Проведение ИС-9</a:t>
            </a:r>
          </a:p>
        </p:txBody>
      </p:sp>
      <p:sp>
        <p:nvSpPr>
          <p:cNvPr id="33794" name="Содержимое 2"/>
          <p:cNvSpPr>
            <a:spLocks noGrp="1"/>
          </p:cNvSpPr>
          <p:nvPr>
            <p:ph idx="1"/>
          </p:nvPr>
        </p:nvSpPr>
        <p:spPr>
          <a:xfrm>
            <a:off x="363538" y="704850"/>
            <a:ext cx="9747250" cy="7094538"/>
          </a:xfrm>
        </p:spPr>
        <p:txBody>
          <a:bodyPr/>
          <a:lstStyle/>
          <a:p>
            <a:pPr eaLnBrk="1" hangingPunct="1">
              <a:buFont typeface="Arial" charset="0"/>
              <a:buNone/>
            </a:pPr>
            <a:r>
              <a:rPr lang="ru-RU" sz="2400" smtClean="0"/>
              <a:t>Технический специалист </a:t>
            </a:r>
            <a:r>
              <a:rPr lang="ru-RU" sz="2400" u="sng" smtClean="0"/>
              <a:t>в каждой аудитории </a:t>
            </a:r>
            <a:r>
              <a:rPr lang="ru-RU" sz="2400" smtClean="0"/>
              <a:t>проведения перед началом проведения ИС-9 </a:t>
            </a:r>
            <a:r>
              <a:rPr lang="ru-RU" sz="2400" b="1" smtClean="0">
                <a:solidFill>
                  <a:srgbClr val="C00000"/>
                </a:solidFill>
              </a:rPr>
              <a:t>включает одну общую аудиозапись </a:t>
            </a:r>
            <a:r>
              <a:rPr lang="ru-RU" sz="2400" smtClean="0"/>
              <a:t>на весь день проведения ИС-9 (один общий поток).</a:t>
            </a:r>
          </a:p>
          <a:p>
            <a:pPr eaLnBrk="1" hangingPunct="1">
              <a:buFont typeface="Arial" charset="0"/>
              <a:buNone/>
            </a:pPr>
            <a:r>
              <a:rPr lang="ru-RU" sz="2400" smtClean="0"/>
              <a:t>При необходимости может осуществляться запись ответов каждого участника ИС-9 (например, в случае выбора второй схемы оценивания).</a:t>
            </a:r>
          </a:p>
          <a:p>
            <a:pPr eaLnBrk="1" hangingPunct="1">
              <a:buFont typeface="Arial" charset="0"/>
              <a:buNone/>
            </a:pPr>
            <a:r>
              <a:rPr lang="ru-RU" sz="2400" smtClean="0"/>
              <a:t>Экзаменатор-собеседник в аудитории проведения ИС-9 вносит данные участника в ведомость учета проведения ИС-9, выдает участнику КИМ, фиксирует время начала ответа и время окончания ответа каждого участника ИС-9, проводит собеседование.</a:t>
            </a:r>
          </a:p>
          <a:p>
            <a:pPr eaLnBrk="1" hangingPunct="1">
              <a:buFont typeface="Arial" charset="0"/>
              <a:buNone/>
            </a:pPr>
            <a:r>
              <a:rPr lang="ru-RU" sz="2400" smtClean="0"/>
              <a:t>Экзаменатор-собеседник следит за соблюдением </a:t>
            </a:r>
            <a:r>
              <a:rPr lang="ru-RU" sz="2400" b="1" u="sng" smtClean="0">
                <a:solidFill>
                  <a:srgbClr val="C00000"/>
                </a:solidFill>
              </a:rPr>
              <a:t>регламента</a:t>
            </a:r>
            <a:r>
              <a:rPr lang="ru-RU" sz="2400" smtClean="0"/>
              <a:t> (приложен к Порядку проведения ИС-9).</a:t>
            </a:r>
          </a:p>
          <a:p>
            <a:pPr eaLnBrk="1" hangingPunct="1">
              <a:buFont typeface="Arial" charset="0"/>
              <a:buNone/>
            </a:pPr>
            <a:r>
              <a:rPr lang="ru-RU" sz="2400" smtClean="0"/>
              <a:t>Прежде чем приступить к ответу участник ИС-9 проговаривает в средство аудиозаписи свою фамилию, имя, отчество, номер варианта. Перед ответом на каждое задание участник итогового собеседования произносит номер задания.</a:t>
            </a:r>
          </a:p>
          <a:p>
            <a:pPr eaLnBrk="1" hangingPunct="1">
              <a:buFont typeface="Arial" charset="0"/>
              <a:buNone/>
            </a:pPr>
            <a:endParaRPr lang="ru-RU" sz="2400" smtClean="0"/>
          </a:p>
          <a:p>
            <a:pPr eaLnBrk="1" hangingPunct="1">
              <a:buFont typeface="Arial" charset="0"/>
              <a:buNone/>
            </a:pPr>
            <a:endParaRPr lang="ru-RU" sz="2400" smtClean="0"/>
          </a:p>
          <a:p>
            <a:pPr eaLnBrk="1" hangingPunct="1"/>
            <a:endParaRPr lang="ru-RU"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463" y="188913"/>
            <a:ext cx="8572500" cy="417512"/>
          </a:xfrm>
        </p:spPr>
        <p:txBody>
          <a:bodyPr rtlCol="0">
            <a:normAutofit fontScale="90000"/>
          </a:bodyPr>
          <a:lstStyle/>
          <a:p>
            <a:pPr eaLnBrk="1" fontAlgn="auto" hangingPunct="1">
              <a:spcAft>
                <a:spcPts val="0"/>
              </a:spcAft>
              <a:defRPr/>
            </a:pPr>
            <a:r>
              <a:rPr lang="ru-RU" sz="2800" b="1" dirty="0" smtClean="0"/>
              <a:t>Нормативное методическое обеспечение</a:t>
            </a:r>
            <a:endParaRPr lang="ru-RU" sz="2800" b="1" dirty="0"/>
          </a:p>
        </p:txBody>
      </p:sp>
      <p:sp>
        <p:nvSpPr>
          <p:cNvPr id="16386" name="Содержимое 2"/>
          <p:cNvSpPr>
            <a:spLocks noGrp="1"/>
          </p:cNvSpPr>
          <p:nvPr>
            <p:ph idx="1"/>
          </p:nvPr>
        </p:nvSpPr>
        <p:spPr>
          <a:xfrm>
            <a:off x="222250" y="671513"/>
            <a:ext cx="9691688" cy="5938837"/>
          </a:xfrm>
        </p:spPr>
        <p:txBody>
          <a:bodyPr/>
          <a:lstStyle/>
          <a:p>
            <a:pPr eaLnBrk="1" hangingPunct="1"/>
            <a:r>
              <a:rPr lang="ru-RU" sz="2300" smtClean="0"/>
              <a:t>Рекомендации Рособрнадзора по организации и проведению итогового собеседования</a:t>
            </a:r>
          </a:p>
          <a:p>
            <a:pPr eaLnBrk="1" hangingPunct="1"/>
            <a:r>
              <a:rPr lang="ru-RU" sz="2000" u="sng" smtClean="0">
                <a:hlinkClick r:id="rId2"/>
              </a:rPr>
              <a:t>- Приказ Министерства образования и молодежной политики Чувашской Республики от 10.01.2020 № 11 «О проведении итогового собеседования по русскому языку в Чувашской Республике в 2020 году» </a:t>
            </a:r>
            <a:endParaRPr lang="ru-RU" sz="2000" smtClean="0"/>
          </a:p>
          <a:p>
            <a:pPr eaLnBrk="1" hangingPunct="1"/>
            <a:r>
              <a:rPr lang="ru-RU" sz="2000" u="sng" smtClean="0">
                <a:hlinkClick r:id="rId3"/>
              </a:rPr>
              <a:t>- Приказ Министерства образования и молодежной политики Чувашской Республики от 10.01.2019 № 12 «Об утверждении Порядка проведении итогового собеседования по русскому языку» </a:t>
            </a:r>
            <a:endParaRPr lang="ru-RU" sz="2000" smtClean="0"/>
          </a:p>
          <a:p>
            <a:pPr eaLnBrk="1" hangingPunct="1"/>
            <a:r>
              <a:rPr lang="ru-RU" sz="2000" u="sng" smtClean="0">
                <a:hlinkClick r:id="rId4"/>
              </a:rPr>
              <a:t>- Приказ Министерства образования и молодежной политики Чувашской Республики от 13.01.2020 № 27 «Об утверждении минимального количества баллов за итоговое собеседование по русскому языку» </a:t>
            </a:r>
            <a:endParaRPr lang="ru-RU" sz="2000" smtClean="0"/>
          </a:p>
          <a:p>
            <a:pPr eaLnBrk="1" hangingPunct="1"/>
            <a:r>
              <a:rPr lang="ru-RU" sz="2000" u="sng" smtClean="0">
                <a:hlinkClick r:id="rId5"/>
              </a:rPr>
              <a:t>- Приказ Министерства образования и молодежной политики Чувашской Республики от 21.01.2019 № 92 «Об утверждении инструкций для лиц, привлекаемых к организации и проведению итогового собеседования по русскому языку в образовательных организациях» </a:t>
            </a:r>
            <a:endParaRPr lang="ru-RU"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0" y="136525"/>
            <a:ext cx="9879013" cy="641350"/>
          </a:xfrm>
        </p:spPr>
        <p:txBody>
          <a:bodyPr/>
          <a:lstStyle/>
          <a:p>
            <a:pPr eaLnBrk="1" hangingPunct="1"/>
            <a:r>
              <a:rPr lang="ru-RU" sz="3600" b="1" smtClean="0"/>
              <a:t>Оценивание ИС-9</a:t>
            </a:r>
            <a:endParaRPr lang="ru-RU" sz="3600" b="1" smtClean="0">
              <a:solidFill>
                <a:srgbClr val="C00000"/>
              </a:solidFill>
            </a:endParaRPr>
          </a:p>
        </p:txBody>
      </p:sp>
      <p:sp>
        <p:nvSpPr>
          <p:cNvPr id="3" name="Содержимое 2"/>
          <p:cNvSpPr>
            <a:spLocks noGrp="1"/>
          </p:cNvSpPr>
          <p:nvPr>
            <p:ph idx="1"/>
          </p:nvPr>
        </p:nvSpPr>
        <p:spPr>
          <a:xfrm>
            <a:off x="168275" y="830263"/>
            <a:ext cx="9890125" cy="5597525"/>
          </a:xfrm>
        </p:spPr>
        <p:txBody>
          <a:bodyPr rtlCol="0">
            <a:normAutofit fontScale="70000" lnSpcReduction="20000"/>
          </a:bodyPr>
          <a:lstStyle/>
          <a:p>
            <a:pPr eaLnBrk="1" fontAlgn="auto" hangingPunct="1">
              <a:spcAft>
                <a:spcPts val="0"/>
              </a:spcAft>
              <a:buFont typeface="Arial" pitchFamily="34" charset="0"/>
              <a:buNone/>
              <a:defRPr/>
            </a:pPr>
            <a:r>
              <a:rPr lang="ru-RU" sz="3700" dirty="0" smtClean="0"/>
              <a:t>Результатом итогового собеседования по русскому языку является </a:t>
            </a:r>
            <a:r>
              <a:rPr lang="ru-RU" sz="3700" b="1" dirty="0" smtClean="0"/>
              <a:t>"зачет" или "незачет".</a:t>
            </a:r>
          </a:p>
          <a:p>
            <a:pPr eaLnBrk="1" fontAlgn="auto" hangingPunct="1">
              <a:spcAft>
                <a:spcPts val="0"/>
              </a:spcAft>
              <a:buFont typeface="Arial" pitchFamily="34" charset="0"/>
              <a:buNone/>
              <a:defRPr/>
            </a:pPr>
            <a:r>
              <a:rPr lang="ru-RU" sz="3700" b="1" dirty="0" smtClean="0">
                <a:solidFill>
                  <a:srgbClr val="C00000"/>
                </a:solidFill>
              </a:rPr>
              <a:t>Первая схема: </a:t>
            </a:r>
            <a:r>
              <a:rPr lang="ru-RU" sz="3700" dirty="0" smtClean="0"/>
              <a:t>проверка ответов каждого участника ИС-9 осуществляется экспертом непосредственно в процессе ответа в режиме реального времени. При этом по необходимости возможно повторное прослушивание и оценивание записи ответов отдельных участников.</a:t>
            </a:r>
          </a:p>
          <a:p>
            <a:pPr eaLnBrk="1" fontAlgn="auto" hangingPunct="1">
              <a:spcAft>
                <a:spcPts val="0"/>
              </a:spcAft>
              <a:buFont typeface="Arial" pitchFamily="34" charset="0"/>
              <a:buNone/>
              <a:defRPr/>
            </a:pPr>
            <a:r>
              <a:rPr lang="ru-RU" sz="3700" b="1" dirty="0" smtClean="0">
                <a:solidFill>
                  <a:srgbClr val="C00000"/>
                </a:solidFill>
              </a:rPr>
              <a:t>Вторая схема </a:t>
            </a:r>
            <a:r>
              <a:rPr lang="ru-RU" sz="3700" dirty="0" smtClean="0"/>
              <a:t>(в случае большого количества участников ИС-9): проверка ответов осуществляется экспертом после окончания проведения ИС-9 по аудиозаписям. После завершения ИС-9 каждого участника необходимо обеспечить прослушивание ответа каждым участником, чтобы убедиться, что аудиозапись проведена без сбоев, отсутствуют посторонние шумы и помехи, голоса участника и экзаменатора-собеседника отчетливо слышны.</a:t>
            </a:r>
          </a:p>
          <a:p>
            <a:pPr eaLnBrk="1" fontAlgn="auto" hangingPunct="1">
              <a:spcAft>
                <a:spcPts val="0"/>
              </a:spcAft>
              <a:buFont typeface="Arial" pitchFamily="34" charset="0"/>
              <a:buNone/>
              <a:defRPr/>
            </a:pPr>
            <a:r>
              <a:rPr lang="ru-RU" sz="3700" b="1" dirty="0" smtClean="0">
                <a:solidFill>
                  <a:srgbClr val="C00000"/>
                </a:solidFill>
              </a:rPr>
              <a:t>Одним экспертом проверяется одна работа.</a:t>
            </a:r>
            <a:endParaRPr lang="ru-RU" sz="3700" dirty="0" smtClean="0"/>
          </a:p>
          <a:p>
            <a:pPr eaLnBrk="1" fontAlgn="auto" hangingPunct="1">
              <a:spcAft>
                <a:spcPts val="0"/>
              </a:spcAft>
              <a:buFont typeface="Arial" pitchFamily="34" charset="0"/>
              <a:buNone/>
              <a:defRPr/>
            </a:pPr>
            <a:endParaRPr lang="ru-RU" sz="3600" b="1" dirty="0" smtClean="0"/>
          </a:p>
          <a:p>
            <a:pPr eaLnBrk="1" fontAlgn="auto" hangingPunct="1">
              <a:spcAft>
                <a:spcPts val="0"/>
              </a:spcAft>
              <a:buFont typeface="Arial" pitchFamily="34" charset="0"/>
              <a:buNone/>
              <a:defRPr/>
            </a:pPr>
            <a:endParaRPr lang="ru-RU"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chemeClr val="tx2">
                    <a:lumMod val="75000"/>
                  </a:schemeClr>
                </a:solidFill>
              </a:rPr>
              <a:t>Изменения в критериях оценивания ИС-9</a:t>
            </a:r>
            <a:endParaRPr lang="ru-RU" dirty="0">
              <a:solidFill>
                <a:schemeClr val="tx2">
                  <a:lumMod val="75000"/>
                </a:schemeClr>
              </a:solidFill>
            </a:endParaRPr>
          </a:p>
        </p:txBody>
      </p:sp>
      <p:sp>
        <p:nvSpPr>
          <p:cNvPr id="3" name="Содержимое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ru-RU" sz="4400" dirty="0" smtClean="0"/>
              <a:t>Изменилась формулировка задания №2</a:t>
            </a:r>
          </a:p>
          <a:p>
            <a:pPr eaLnBrk="1" fontAlgn="auto" hangingPunct="1">
              <a:spcAft>
                <a:spcPts val="0"/>
              </a:spcAft>
              <a:buFont typeface="Arial" pitchFamily="34" charset="0"/>
              <a:buChar char="•"/>
              <a:defRPr/>
            </a:pPr>
            <a:r>
              <a:rPr lang="ru-RU" sz="4400" dirty="0" smtClean="0"/>
              <a:t>Максимальное количество баллов за задание 2 – 5 баллов (в 2019 г. – 4)</a:t>
            </a:r>
          </a:p>
          <a:p>
            <a:pPr eaLnBrk="1" fontAlgn="auto" hangingPunct="1">
              <a:spcAft>
                <a:spcPts val="0"/>
              </a:spcAft>
              <a:buFont typeface="Arial" pitchFamily="34" charset="0"/>
              <a:buChar char="•"/>
              <a:defRPr/>
            </a:pPr>
            <a:r>
              <a:rPr lang="ru-RU" sz="4400" dirty="0" smtClean="0"/>
              <a:t>Максимальный количество баллов за ИС – 20 баллов (в 2019 г. – 19)</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506413" y="171450"/>
            <a:ext cx="9215437" cy="989013"/>
          </a:xfrm>
        </p:spPr>
        <p:txBody>
          <a:bodyPr/>
          <a:lstStyle/>
          <a:p>
            <a:pPr eaLnBrk="1" hangingPunct="1"/>
            <a:r>
              <a:rPr lang="ru-RU" smtClean="0"/>
              <a:t>Изменения в критериях оценивания</a:t>
            </a:r>
          </a:p>
        </p:txBody>
      </p:sp>
      <p:pic>
        <p:nvPicPr>
          <p:cNvPr id="36866" name="Рисунок 3" descr="Итоговое собеседование 2020"/>
          <p:cNvPicPr>
            <a:picLocks noChangeAspect="1" noChangeArrowheads="1"/>
          </p:cNvPicPr>
          <p:nvPr/>
        </p:nvPicPr>
        <p:blipFill>
          <a:blip r:embed="rId2" cstate="print"/>
          <a:srcRect/>
          <a:stretch>
            <a:fillRect/>
          </a:stretch>
        </p:blipFill>
        <p:spPr bwMode="auto">
          <a:xfrm>
            <a:off x="4346575" y="1827213"/>
            <a:ext cx="3870325" cy="4329112"/>
          </a:xfrm>
          <a:prstGeom prst="rect">
            <a:avLst/>
          </a:prstGeom>
          <a:noFill/>
          <a:ln w="9525">
            <a:noFill/>
            <a:miter lim="800000"/>
            <a:headEnd/>
            <a:tailEnd/>
          </a:ln>
        </p:spPr>
      </p:pic>
      <p:pic>
        <p:nvPicPr>
          <p:cNvPr id="36867" name="Picture 2" descr="C:\Users\4\Desktop\КритИС20.png"/>
          <p:cNvPicPr>
            <a:picLocks noGrp="1" noChangeAspect="1" noChangeArrowheads="1"/>
          </p:cNvPicPr>
          <p:nvPr>
            <p:ph idx="1"/>
          </p:nvPr>
        </p:nvPicPr>
        <p:blipFill>
          <a:blip r:embed="rId3" cstate="print"/>
          <a:srcRect/>
          <a:stretch>
            <a:fillRect/>
          </a:stretch>
        </p:blipFill>
        <p:spPr>
          <a:xfrm>
            <a:off x="0" y="1558925"/>
            <a:ext cx="4418013"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201613" y="115888"/>
            <a:ext cx="9883775" cy="649287"/>
          </a:xfrm>
        </p:spPr>
        <p:txBody>
          <a:bodyPr/>
          <a:lstStyle/>
          <a:p>
            <a:pPr eaLnBrk="1" hangingPunct="1"/>
            <a:r>
              <a:rPr lang="ru-RU" sz="3200" b="1" smtClean="0"/>
              <a:t>Завершение ИС-9</a:t>
            </a:r>
            <a:endParaRPr lang="ru-RU" sz="3200" smtClean="0"/>
          </a:p>
        </p:txBody>
      </p:sp>
      <p:sp>
        <p:nvSpPr>
          <p:cNvPr id="3" name="Содержимое 2"/>
          <p:cNvSpPr>
            <a:spLocks noGrp="1"/>
          </p:cNvSpPr>
          <p:nvPr>
            <p:ph idx="1"/>
          </p:nvPr>
        </p:nvSpPr>
        <p:spPr>
          <a:xfrm>
            <a:off x="282575" y="430213"/>
            <a:ext cx="9721850" cy="6427787"/>
          </a:xfrm>
        </p:spPr>
        <p:txBody>
          <a:bodyPr rtlCol="0">
            <a:normAutofit fontScale="92500" lnSpcReduction="10000"/>
          </a:bodyPr>
          <a:lstStyle/>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r>
              <a:rPr lang="ru-RU" dirty="0" smtClean="0"/>
              <a:t>По завершении участниками ИС-9 технический специалист выключает аудиозапись ответов и сохраняет ее в каждой аудитории проведения, копирует ее на съемный носитель. </a:t>
            </a:r>
            <a:r>
              <a:rPr lang="ru-RU" b="1" dirty="0" smtClean="0"/>
              <a:t>Наименование файла должно содержать дату проведения итогового собеседования, номер аудитории, код образовательной организации.</a:t>
            </a:r>
          </a:p>
          <a:p>
            <a:pPr eaLnBrk="1" fontAlgn="auto" hangingPunct="1">
              <a:spcAft>
                <a:spcPts val="0"/>
              </a:spcAft>
              <a:buFont typeface="Arial" pitchFamily="34" charset="0"/>
              <a:buNone/>
              <a:defRPr/>
            </a:pPr>
            <a:r>
              <a:rPr lang="ru-RU" dirty="0" smtClean="0"/>
              <a:t>После окончания ИС-9 ответственный организатор в штабе принимает:</a:t>
            </a:r>
          </a:p>
          <a:p>
            <a:pPr eaLnBrk="1" fontAlgn="auto" hangingPunct="1">
              <a:spcAft>
                <a:spcPts val="0"/>
              </a:spcAft>
              <a:buFont typeface="Arial" pitchFamily="34" charset="0"/>
              <a:buChar char="•"/>
              <a:defRPr/>
            </a:pPr>
            <a:r>
              <a:rPr lang="ru-RU" dirty="0" smtClean="0"/>
              <a:t>от экзаменатора-собеседника – ведомость (ИС-02); протоколы (ИС-03 и ИС-04); материалы, использованные для проведения ИС-9; </a:t>
            </a:r>
          </a:p>
          <a:p>
            <a:pPr eaLnBrk="1" fontAlgn="auto" hangingPunct="1">
              <a:spcAft>
                <a:spcPts val="0"/>
              </a:spcAft>
              <a:buFont typeface="Arial" pitchFamily="34" charset="0"/>
              <a:buChar char="•"/>
              <a:defRPr/>
            </a:pPr>
            <a:r>
              <a:rPr lang="ru-RU" dirty="0" smtClean="0"/>
              <a:t>от технического специалиста – аудиозаписи ответов участников итогового собеседования.</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201613" y="115888"/>
            <a:ext cx="9883775" cy="649287"/>
          </a:xfrm>
        </p:spPr>
        <p:txBody>
          <a:bodyPr/>
          <a:lstStyle/>
          <a:p>
            <a:pPr eaLnBrk="1" hangingPunct="1"/>
            <a:r>
              <a:rPr lang="ru-RU" sz="3200" b="1" smtClean="0"/>
              <a:t>Завершение ИС-9</a:t>
            </a:r>
            <a:endParaRPr lang="ru-RU" sz="3200" smtClean="0"/>
          </a:p>
        </p:txBody>
      </p:sp>
      <p:sp>
        <p:nvSpPr>
          <p:cNvPr id="3" name="Содержимое 2"/>
          <p:cNvSpPr>
            <a:spLocks noGrp="1"/>
          </p:cNvSpPr>
          <p:nvPr>
            <p:ph idx="1"/>
          </p:nvPr>
        </p:nvSpPr>
        <p:spPr>
          <a:xfrm>
            <a:off x="282575" y="388938"/>
            <a:ext cx="9721850" cy="6100762"/>
          </a:xfrm>
        </p:spPr>
        <p:txBody>
          <a:bodyPr rtlCol="0">
            <a:normAutofit fontScale="92500" lnSpcReduction="20000"/>
          </a:bodyPr>
          <a:lstStyle/>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r>
              <a:rPr lang="ru-RU" dirty="0" smtClean="0"/>
              <a:t>Ответственное лицо в штабе, используя протоколы экспертов и список участников ИС-9 вносит в ПО  «Результаты итогового собеседования»:</a:t>
            </a:r>
          </a:p>
          <a:p>
            <a:pPr eaLnBrk="1" fontAlgn="auto" hangingPunct="1">
              <a:spcAft>
                <a:spcPts val="0"/>
              </a:spcAft>
              <a:buFont typeface="Arial" pitchFamily="34" charset="0"/>
              <a:buChar char="•"/>
              <a:defRPr/>
            </a:pPr>
            <a:r>
              <a:rPr lang="ru-RU" dirty="0" smtClean="0"/>
              <a:t>номер аудитории;</a:t>
            </a:r>
          </a:p>
          <a:p>
            <a:pPr eaLnBrk="1" fontAlgn="auto" hangingPunct="1">
              <a:spcAft>
                <a:spcPts val="0"/>
              </a:spcAft>
              <a:buFont typeface="Arial" pitchFamily="34" charset="0"/>
              <a:buChar char="•"/>
              <a:defRPr/>
            </a:pPr>
            <a:r>
              <a:rPr lang="ru-RU" dirty="0" smtClean="0"/>
              <a:t>номер варианта;</a:t>
            </a:r>
          </a:p>
          <a:p>
            <a:pPr eaLnBrk="1" fontAlgn="auto" hangingPunct="1">
              <a:spcAft>
                <a:spcPts val="0"/>
              </a:spcAft>
              <a:buFont typeface="Arial" pitchFamily="34" charset="0"/>
              <a:buChar char="•"/>
              <a:defRPr/>
            </a:pPr>
            <a:r>
              <a:rPr lang="ru-RU" dirty="0" smtClean="0"/>
              <a:t>баллы, согласно критериям;</a:t>
            </a:r>
          </a:p>
          <a:p>
            <a:pPr eaLnBrk="1" fontAlgn="auto" hangingPunct="1">
              <a:spcAft>
                <a:spcPts val="0"/>
              </a:spcAft>
              <a:buFont typeface="Arial" pitchFamily="34" charset="0"/>
              <a:buChar char="•"/>
              <a:defRPr/>
            </a:pPr>
            <a:r>
              <a:rPr lang="ru-RU" dirty="0" smtClean="0"/>
              <a:t>общий балл;</a:t>
            </a:r>
          </a:p>
          <a:p>
            <a:pPr eaLnBrk="1" fontAlgn="auto" hangingPunct="1">
              <a:spcAft>
                <a:spcPts val="0"/>
              </a:spcAft>
              <a:buFont typeface="Arial" pitchFamily="34" charset="0"/>
              <a:buChar char="•"/>
              <a:defRPr/>
            </a:pPr>
            <a:r>
              <a:rPr lang="ru-RU" dirty="0" smtClean="0"/>
              <a:t>отметку «зачет»/«незачет»;</a:t>
            </a:r>
          </a:p>
          <a:p>
            <a:pPr eaLnBrk="1" fontAlgn="auto" hangingPunct="1">
              <a:spcAft>
                <a:spcPts val="0"/>
              </a:spcAft>
              <a:buFont typeface="Arial" pitchFamily="34" charset="0"/>
              <a:buChar char="•"/>
              <a:defRPr/>
            </a:pPr>
            <a:r>
              <a:rPr lang="ru-RU" dirty="0" smtClean="0"/>
              <a:t>ФИО эксперта.</a:t>
            </a:r>
          </a:p>
          <a:p>
            <a:pPr eaLnBrk="1" fontAlgn="auto" hangingPunct="1">
              <a:spcAft>
                <a:spcPts val="0"/>
              </a:spcAft>
              <a:buFont typeface="Arial" pitchFamily="34" charset="0"/>
              <a:buNone/>
              <a:defRPr/>
            </a:pPr>
            <a:r>
              <a:rPr lang="ru-RU" dirty="0" smtClean="0"/>
              <a:t>В случае неявки участника ИС-9 в поле «Аудитория» рядом с номером аудитории указывает букву «Н».</a:t>
            </a:r>
          </a:p>
          <a:p>
            <a:pPr eaLnBrk="1" fontAlgn="auto" hangingPunct="1">
              <a:spcAft>
                <a:spcPts val="0"/>
              </a:spcAft>
              <a:buFont typeface="Arial" pitchFamily="34" charset="0"/>
              <a:buNone/>
              <a:defRPr/>
            </a:pPr>
            <a:r>
              <a:rPr lang="ru-RU" b="1" dirty="0" smtClean="0">
                <a:solidFill>
                  <a:srgbClr val="C00000"/>
                </a:solidFill>
              </a:rPr>
              <a:t>Информация, внесенная в ПО «Результаты итогового собеседования», сохраняется в XML-файле.</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0" y="179388"/>
            <a:ext cx="10287000" cy="1143000"/>
          </a:xfrm>
        </p:spPr>
        <p:txBody>
          <a:bodyPr/>
          <a:lstStyle/>
          <a:p>
            <a:pPr eaLnBrk="1" hangingPunct="1"/>
            <a:r>
              <a:rPr lang="ru-RU" sz="2200" b="1" smtClean="0"/>
              <a:t>После заполнения специализированной формы данными из протоколов </a:t>
            </a:r>
            <a:br>
              <a:rPr lang="ru-RU" sz="2200" b="1" smtClean="0"/>
            </a:br>
            <a:r>
              <a:rPr lang="ru-RU" sz="2200" b="1" smtClean="0"/>
              <a:t>оценивания ИС-9 необходимо выполнить последовательно следующие действия:</a:t>
            </a:r>
            <a:br>
              <a:rPr lang="ru-RU" sz="2200" b="1" smtClean="0"/>
            </a:br>
            <a:r>
              <a:rPr lang="ru-RU" sz="2200" b="1" smtClean="0">
                <a:solidFill>
                  <a:srgbClr val="C00000"/>
                </a:solidFill>
              </a:rPr>
              <a:t>«проверить» </a:t>
            </a:r>
            <a:r>
              <a:rPr lang="ru-RU" sz="2200" b="1" smtClean="0"/>
              <a:t>и</a:t>
            </a:r>
            <a:r>
              <a:rPr lang="ru-RU" sz="2200" b="1" smtClean="0">
                <a:solidFill>
                  <a:srgbClr val="C00000"/>
                </a:solidFill>
              </a:rPr>
              <a:t> «сохранить»</a:t>
            </a:r>
          </a:p>
        </p:txBody>
      </p:sp>
      <p:sp>
        <p:nvSpPr>
          <p:cNvPr id="39938" name="Содержимое 2"/>
          <p:cNvSpPr>
            <a:spLocks noGrp="1"/>
          </p:cNvSpPr>
          <p:nvPr>
            <p:ph idx="1"/>
          </p:nvPr>
        </p:nvSpPr>
        <p:spPr/>
        <p:txBody>
          <a:bodyPr/>
          <a:lstStyle/>
          <a:p>
            <a:pPr eaLnBrk="1" hangingPunct="1"/>
            <a:endParaRPr lang="ru-RU" smtClean="0"/>
          </a:p>
        </p:txBody>
      </p:sp>
      <p:cxnSp>
        <p:nvCxnSpPr>
          <p:cNvPr id="7" name="Прямая соединительная линия 6"/>
          <p:cNvCxnSpPr/>
          <p:nvPr/>
        </p:nvCxnSpPr>
        <p:spPr>
          <a:xfrm>
            <a:off x="1901825" y="3006725"/>
            <a:ext cx="211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917700" y="3725863"/>
            <a:ext cx="211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924050" y="3562350"/>
            <a:ext cx="209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942" name="Picture 3"/>
          <p:cNvPicPr>
            <a:picLocks noChangeAspect="1" noChangeArrowheads="1"/>
          </p:cNvPicPr>
          <p:nvPr/>
        </p:nvPicPr>
        <p:blipFill>
          <a:blip r:embed="rId2" cstate="print"/>
          <a:srcRect/>
          <a:stretch>
            <a:fillRect/>
          </a:stretch>
        </p:blipFill>
        <p:spPr bwMode="auto">
          <a:xfrm>
            <a:off x="60325" y="1600200"/>
            <a:ext cx="10226675" cy="4805363"/>
          </a:xfrm>
          <a:prstGeom prst="rect">
            <a:avLst/>
          </a:prstGeom>
          <a:noFill/>
          <a:ln w="9525">
            <a:noFill/>
            <a:miter lim="800000"/>
            <a:headEnd/>
            <a:tailEnd/>
          </a:ln>
        </p:spPr>
      </p:pic>
      <p:sp>
        <p:nvSpPr>
          <p:cNvPr id="13" name="Овал 12"/>
          <p:cNvSpPr/>
          <p:nvPr/>
        </p:nvSpPr>
        <p:spPr>
          <a:xfrm>
            <a:off x="73025" y="3076575"/>
            <a:ext cx="441325" cy="4000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 name="Прямая со стрелкой 5"/>
          <p:cNvCxnSpPr/>
          <p:nvPr/>
        </p:nvCxnSpPr>
        <p:spPr>
          <a:xfrm flipV="1">
            <a:off x="7715250" y="2232025"/>
            <a:ext cx="1681163"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При наличии ошибок откроется окно «Просмотр ошибок»</a:t>
            </a:r>
            <a:endParaRPr lang="ru-RU" dirty="0"/>
          </a:p>
        </p:txBody>
      </p:sp>
      <p:pic>
        <p:nvPicPr>
          <p:cNvPr id="40962" name="Picture 2"/>
          <p:cNvPicPr>
            <a:picLocks noChangeAspect="1" noChangeArrowheads="1"/>
          </p:cNvPicPr>
          <p:nvPr/>
        </p:nvPicPr>
        <p:blipFill>
          <a:blip r:embed="rId2" cstate="print"/>
          <a:srcRect/>
          <a:stretch>
            <a:fillRect/>
          </a:stretch>
        </p:blipFill>
        <p:spPr bwMode="auto">
          <a:xfrm>
            <a:off x="1606550" y="1571625"/>
            <a:ext cx="70104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pPr eaLnBrk="1" hangingPunct="1"/>
            <a:r>
              <a:rPr lang="ru-RU" smtClean="0"/>
              <a:t>Возможные ошибки</a:t>
            </a:r>
          </a:p>
        </p:txBody>
      </p:sp>
      <p:sp>
        <p:nvSpPr>
          <p:cNvPr id="41986" name="Содержимое 2"/>
          <p:cNvSpPr>
            <a:spLocks noGrp="1"/>
          </p:cNvSpPr>
          <p:nvPr>
            <p:ph idx="1"/>
          </p:nvPr>
        </p:nvSpPr>
        <p:spPr>
          <a:xfrm>
            <a:off x="514350" y="1600200"/>
            <a:ext cx="3689350" cy="4525963"/>
          </a:xfrm>
        </p:spPr>
        <p:txBody>
          <a:bodyPr/>
          <a:lstStyle/>
          <a:p>
            <a:pPr eaLnBrk="1" hangingPunct="1"/>
            <a:r>
              <a:rPr lang="ru-RU" sz="2400" smtClean="0"/>
              <a:t>Ошибка суммы баллов</a:t>
            </a:r>
          </a:p>
          <a:p>
            <a:pPr eaLnBrk="1" hangingPunct="1"/>
            <a:r>
              <a:rPr lang="ru-RU" sz="2400" smtClean="0"/>
              <a:t>Ошибка значения в полях критериев</a:t>
            </a:r>
          </a:p>
          <a:p>
            <a:pPr eaLnBrk="1" hangingPunct="1"/>
            <a:r>
              <a:rPr lang="ru-RU" sz="2400" smtClean="0"/>
              <a:t>Ошибка в поле «ФИО эксперта»</a:t>
            </a:r>
          </a:p>
          <a:p>
            <a:pPr eaLnBrk="1" hangingPunct="1"/>
            <a:r>
              <a:rPr lang="ru-RU" sz="2400" smtClean="0"/>
              <a:t>Ошибка в поле «Номер варианта»</a:t>
            </a:r>
          </a:p>
        </p:txBody>
      </p:sp>
      <p:pic>
        <p:nvPicPr>
          <p:cNvPr id="41987" name="Picture 3"/>
          <p:cNvPicPr>
            <a:picLocks noChangeAspect="1" noChangeArrowheads="1"/>
          </p:cNvPicPr>
          <p:nvPr/>
        </p:nvPicPr>
        <p:blipFill>
          <a:blip r:embed="rId2" cstate="print"/>
          <a:srcRect/>
          <a:stretch>
            <a:fillRect/>
          </a:stretch>
        </p:blipFill>
        <p:spPr bwMode="auto">
          <a:xfrm>
            <a:off x="5218113" y="1719263"/>
            <a:ext cx="3771900" cy="1428750"/>
          </a:xfrm>
          <a:prstGeom prst="rect">
            <a:avLst/>
          </a:prstGeom>
          <a:noFill/>
          <a:ln w="28575">
            <a:solidFill>
              <a:srgbClr val="C00000"/>
            </a:solid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5205413" y="3409950"/>
            <a:ext cx="3838575" cy="1590675"/>
          </a:xfrm>
          <a:prstGeom prst="rect">
            <a:avLst/>
          </a:prstGeom>
          <a:noFill/>
          <a:ln w="28575">
            <a:solidFill>
              <a:srgbClr val="C000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8938" y="473075"/>
            <a:ext cx="9596437" cy="5653088"/>
          </a:xfrm>
        </p:spPr>
        <p:txBody>
          <a:bodyPr rtlCol="0">
            <a:normAutofit fontScale="92500" lnSpcReduction="10000"/>
          </a:bodyPr>
          <a:lstStyle/>
          <a:p>
            <a:pPr eaLnBrk="1" fontAlgn="auto" hangingPunct="1">
              <a:spcAft>
                <a:spcPts val="0"/>
              </a:spcAft>
              <a:buFont typeface="Arial" pitchFamily="34" charset="0"/>
              <a:buNone/>
              <a:defRPr/>
            </a:pPr>
            <a:r>
              <a:rPr lang="ru-RU" dirty="0" smtClean="0"/>
              <a:t>После исправления всех ошибок необходимо  нажать кнопку «Сохранить».</a:t>
            </a:r>
          </a:p>
          <a:p>
            <a:pPr eaLnBrk="1" fontAlgn="auto" hangingPunct="1">
              <a:spcAft>
                <a:spcPts val="0"/>
              </a:spcAft>
              <a:buFont typeface="Arial" pitchFamily="34" charset="0"/>
              <a:buNone/>
              <a:defRPr/>
            </a:pPr>
            <a:r>
              <a:rPr lang="ru-RU" dirty="0" smtClean="0"/>
              <a:t>Проверить, что изменения сохранены в XML-файл, можно следующим образом:</a:t>
            </a:r>
          </a:p>
          <a:p>
            <a:pPr eaLnBrk="1" fontAlgn="auto" hangingPunct="1">
              <a:spcAft>
                <a:spcPts val="0"/>
              </a:spcAft>
              <a:buFont typeface="Arial" pitchFamily="34" charset="0"/>
              <a:buChar char="•"/>
              <a:defRPr/>
            </a:pPr>
            <a:r>
              <a:rPr lang="ru-RU" dirty="0" smtClean="0"/>
              <a:t>открыть ПО;</a:t>
            </a:r>
          </a:p>
          <a:p>
            <a:pPr eaLnBrk="1" fontAlgn="auto" hangingPunct="1">
              <a:spcAft>
                <a:spcPts val="0"/>
              </a:spcAft>
              <a:buFont typeface="Arial" pitchFamily="34" charset="0"/>
              <a:buChar char="•"/>
              <a:defRPr/>
            </a:pPr>
            <a:r>
              <a:rPr lang="ru-RU" dirty="0" smtClean="0"/>
              <a:t>повторно открыть файл;</a:t>
            </a:r>
          </a:p>
          <a:p>
            <a:pPr eaLnBrk="1" fontAlgn="auto" hangingPunct="1">
              <a:spcAft>
                <a:spcPts val="0"/>
              </a:spcAft>
              <a:buFont typeface="Arial" pitchFamily="34" charset="0"/>
              <a:buChar char="•"/>
              <a:defRPr/>
            </a:pPr>
            <a:r>
              <a:rPr lang="ru-RU" dirty="0" smtClean="0"/>
              <a:t>убедиться, что все данные доступны.</a:t>
            </a:r>
          </a:p>
          <a:p>
            <a:pPr eaLnBrk="1" fontAlgn="auto" hangingPunct="1">
              <a:spcAft>
                <a:spcPts val="0"/>
              </a:spcAft>
              <a:buFont typeface="Arial" pitchFamily="34" charset="0"/>
              <a:buNone/>
              <a:defRPr/>
            </a:pPr>
            <a:r>
              <a:rPr lang="ru-RU" sz="3500" b="1" dirty="0" smtClean="0">
                <a:solidFill>
                  <a:srgbClr val="C00000"/>
                </a:solidFill>
              </a:rPr>
              <a:t>Переименовывать файл  XML  запрещено!!! Необходимо передавать файл в МОУО (РЦОИ) с таким же наименованием, с которым он был передан из МОУО (РЦОИ).</a:t>
            </a:r>
            <a:endParaRPr lang="ru-RU" sz="3500"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pPr eaLnBrk="1" hangingPunct="1"/>
            <a:r>
              <a:rPr lang="ru-RU" b="1" smtClean="0"/>
              <a:t>Порядок передачи результатов ИС-9</a:t>
            </a:r>
          </a:p>
        </p:txBody>
      </p:sp>
      <p:sp>
        <p:nvSpPr>
          <p:cNvPr id="3" name="Содержимое 2"/>
          <p:cNvSpPr>
            <a:spLocks noGrp="1"/>
          </p:cNvSpPr>
          <p:nvPr>
            <p:ph idx="1"/>
          </p:nvPr>
        </p:nvSpPr>
        <p:spPr>
          <a:xfrm>
            <a:off x="263525" y="1344613"/>
            <a:ext cx="9731375" cy="5213350"/>
          </a:xfrm>
        </p:spPr>
        <p:txBody>
          <a:bodyPr rtlCol="0">
            <a:normAutofit fontScale="77500" lnSpcReduction="20000"/>
          </a:bodyPr>
          <a:lstStyle/>
          <a:p>
            <a:pPr eaLnBrk="1" fontAlgn="auto" hangingPunct="1">
              <a:spcAft>
                <a:spcPts val="0"/>
              </a:spcAft>
              <a:buFont typeface="Arial" pitchFamily="34" charset="0"/>
              <a:buNone/>
              <a:defRPr/>
            </a:pPr>
            <a:r>
              <a:rPr lang="ru-RU" dirty="0" smtClean="0"/>
              <a:t>Не позднее чем через </a:t>
            </a:r>
            <a:r>
              <a:rPr lang="ru-RU" b="1" dirty="0" smtClean="0">
                <a:solidFill>
                  <a:srgbClr val="C00000"/>
                </a:solidFill>
              </a:rPr>
              <a:t>три календарных дня </a:t>
            </a:r>
            <a:r>
              <a:rPr lang="ru-RU" dirty="0" smtClean="0"/>
              <a:t>после проведения ИС-9 МОУО передает в РЦОИ:</a:t>
            </a:r>
          </a:p>
          <a:p>
            <a:pPr eaLnBrk="1" fontAlgn="auto" hangingPunct="1">
              <a:spcAft>
                <a:spcPts val="0"/>
              </a:spcAft>
              <a:buFont typeface="Arial" pitchFamily="34" charset="0"/>
              <a:buChar char="•"/>
              <a:defRPr/>
            </a:pPr>
            <a:r>
              <a:rPr lang="ru-RU" dirty="0" smtClean="0"/>
              <a:t>информацию о результатах ИС-9, внесенную в ПО «Результаты итогового собеседования», в XML-файле – </a:t>
            </a:r>
            <a:r>
              <a:rPr lang="ru-RU" b="1" i="1" dirty="0" smtClean="0">
                <a:solidFill>
                  <a:srgbClr val="C00000"/>
                </a:solidFill>
              </a:rPr>
              <a:t>по «Деловой почте»</a:t>
            </a:r>
            <a:r>
              <a:rPr lang="en-US" b="1" i="1" dirty="0" smtClean="0">
                <a:solidFill>
                  <a:srgbClr val="C00000"/>
                </a:solidFill>
              </a:rPr>
              <a:t> ViPNet</a:t>
            </a:r>
            <a:r>
              <a:rPr lang="ru-RU" dirty="0" smtClean="0"/>
              <a:t>.</a:t>
            </a:r>
          </a:p>
          <a:p>
            <a:pPr eaLnBrk="1" fontAlgn="auto" hangingPunct="1">
              <a:spcAft>
                <a:spcPts val="0"/>
              </a:spcAft>
              <a:buFont typeface="Arial" pitchFamily="34" charset="0"/>
              <a:buNone/>
              <a:defRPr/>
            </a:pPr>
            <a:r>
              <a:rPr lang="ru-RU" dirty="0" smtClean="0"/>
              <a:t>Не позднее чем через </a:t>
            </a:r>
            <a:r>
              <a:rPr lang="ru-RU" b="1" dirty="0" smtClean="0">
                <a:solidFill>
                  <a:srgbClr val="C00000"/>
                </a:solidFill>
              </a:rPr>
              <a:t>пять календарных дней </a:t>
            </a:r>
            <a:r>
              <a:rPr lang="ru-RU" dirty="0" smtClean="0"/>
              <a:t>после проведения ИС-9 МОУО передает в РЦОИ:</a:t>
            </a:r>
          </a:p>
          <a:p>
            <a:pPr eaLnBrk="1" fontAlgn="auto" hangingPunct="1">
              <a:spcAft>
                <a:spcPts val="0"/>
              </a:spcAft>
              <a:buFont typeface="Arial" pitchFamily="34" charset="0"/>
              <a:buChar char="•"/>
              <a:defRPr/>
            </a:pPr>
            <a:r>
              <a:rPr lang="ru-RU" dirty="0" smtClean="0"/>
              <a:t>ведомости учета проведения ИС-9 в аудитории (ИС-02);</a:t>
            </a:r>
          </a:p>
          <a:p>
            <a:pPr eaLnBrk="1" fontAlgn="auto" hangingPunct="1">
              <a:spcAft>
                <a:spcPts val="0"/>
              </a:spcAft>
              <a:buFont typeface="Arial" pitchFamily="34" charset="0"/>
              <a:buChar char="•"/>
              <a:defRPr/>
            </a:pPr>
            <a:r>
              <a:rPr lang="ru-RU" dirty="0" smtClean="0"/>
              <a:t>протоколы экспертов по оцениванию ответов участников ИС-9 (ИС-03);</a:t>
            </a:r>
          </a:p>
          <a:p>
            <a:pPr eaLnBrk="1" fontAlgn="auto" hangingPunct="1">
              <a:spcAft>
                <a:spcPts val="0"/>
              </a:spcAft>
              <a:buFont typeface="Arial" pitchFamily="34" charset="0"/>
              <a:buChar char="•"/>
              <a:defRPr/>
            </a:pPr>
            <a:r>
              <a:rPr lang="ru-RU" dirty="0" smtClean="0"/>
              <a:t>аудиозаписи ответов участников ИС-9.</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None/>
              <a:defRPr/>
            </a:pPr>
            <a:r>
              <a:rPr lang="ru-RU" b="1" u="sng" dirty="0" smtClean="0"/>
              <a:t>ИС-01 (список) и ИС-04 (черновик протокола) передавать не нужно!</a:t>
            </a:r>
          </a:p>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425" y="188913"/>
            <a:ext cx="9258300" cy="417512"/>
          </a:xfrm>
        </p:spPr>
        <p:txBody>
          <a:bodyPr rtlCol="0">
            <a:normAutofit fontScale="90000"/>
          </a:bodyPr>
          <a:lstStyle/>
          <a:p>
            <a:pPr eaLnBrk="1" fontAlgn="auto" hangingPunct="1">
              <a:spcAft>
                <a:spcPts val="0"/>
              </a:spcAft>
              <a:defRPr/>
            </a:pPr>
            <a:r>
              <a:rPr lang="ru-RU" b="1" dirty="0" smtClean="0"/>
              <a:t>Общие положения</a:t>
            </a:r>
            <a:endParaRPr lang="ru-RU" dirty="0"/>
          </a:p>
        </p:txBody>
      </p:sp>
      <p:sp>
        <p:nvSpPr>
          <p:cNvPr id="3" name="Содержимое 2"/>
          <p:cNvSpPr>
            <a:spLocks noGrp="1"/>
          </p:cNvSpPr>
          <p:nvPr>
            <p:ph idx="1"/>
          </p:nvPr>
        </p:nvSpPr>
        <p:spPr>
          <a:xfrm>
            <a:off x="201613" y="836613"/>
            <a:ext cx="10085387" cy="5905500"/>
          </a:xfrm>
        </p:spPr>
        <p:txBody>
          <a:bodyPr rtlCol="0">
            <a:noAutofit/>
          </a:bodyPr>
          <a:lstStyle/>
          <a:p>
            <a:pPr eaLnBrk="1" fontAlgn="auto" hangingPunct="1">
              <a:spcBef>
                <a:spcPts val="0"/>
              </a:spcBef>
              <a:spcAft>
                <a:spcPts val="0"/>
              </a:spcAft>
              <a:buFont typeface="Arial" pitchFamily="34" charset="0"/>
              <a:buChar char="•"/>
              <a:defRPr/>
            </a:pPr>
            <a:r>
              <a:rPr lang="ru-RU" sz="2800" dirty="0" smtClean="0"/>
              <a:t>Итоговое собеседование является </a:t>
            </a:r>
            <a:r>
              <a:rPr lang="ru-RU" sz="2800" u="sng" dirty="0" smtClean="0"/>
              <a:t>допуском к ГИА</a:t>
            </a:r>
            <a:r>
              <a:rPr lang="ru-RU" sz="2800" dirty="0" smtClean="0"/>
              <a:t>.</a:t>
            </a:r>
          </a:p>
          <a:p>
            <a:pPr eaLnBrk="1" fontAlgn="auto" hangingPunct="1">
              <a:spcBef>
                <a:spcPts val="0"/>
              </a:spcBef>
              <a:spcAft>
                <a:spcPts val="0"/>
              </a:spcAft>
              <a:buFont typeface="Arial" pitchFamily="34" charset="0"/>
              <a:buChar char="•"/>
              <a:defRPr/>
            </a:pPr>
            <a:r>
              <a:rPr lang="ru-RU" sz="2800" dirty="0" smtClean="0"/>
              <a:t>Место регистрации – образовательная организация</a:t>
            </a:r>
          </a:p>
          <a:p>
            <a:pPr eaLnBrk="1" fontAlgn="auto" hangingPunct="1">
              <a:spcBef>
                <a:spcPts val="0"/>
              </a:spcBef>
              <a:spcAft>
                <a:spcPts val="0"/>
              </a:spcAft>
              <a:buFont typeface="Arial" pitchFamily="34" charset="0"/>
              <a:buChar char="•"/>
              <a:defRPr/>
            </a:pPr>
            <a:r>
              <a:rPr lang="ru-RU" sz="2800" dirty="0" smtClean="0"/>
              <a:t>Дата проведения </a:t>
            </a:r>
            <a:r>
              <a:rPr lang="ru-RU" sz="2800" dirty="0" smtClean="0">
                <a:solidFill>
                  <a:srgbClr val="003300"/>
                </a:solidFill>
              </a:rPr>
              <a:t>: </a:t>
            </a:r>
            <a:r>
              <a:rPr lang="ru-RU" sz="2800" b="1" u="sng" dirty="0" smtClean="0">
                <a:solidFill>
                  <a:srgbClr val="002060"/>
                </a:solidFill>
              </a:rPr>
              <a:t>12 февраля 2020 г.</a:t>
            </a:r>
            <a:r>
              <a:rPr lang="ru-RU" sz="2800" b="1" dirty="0" smtClean="0">
                <a:solidFill>
                  <a:srgbClr val="002060"/>
                </a:solidFill>
              </a:rPr>
              <a:t> </a:t>
            </a:r>
          </a:p>
          <a:p>
            <a:pPr eaLnBrk="1" fontAlgn="auto" hangingPunct="1">
              <a:spcBef>
                <a:spcPts val="0"/>
              </a:spcBef>
              <a:spcAft>
                <a:spcPts val="0"/>
              </a:spcAft>
              <a:buFont typeface="Arial" pitchFamily="34" charset="0"/>
              <a:buNone/>
              <a:defRPr/>
            </a:pPr>
            <a:r>
              <a:rPr lang="ru-RU" sz="2800" b="1" dirty="0" smtClean="0">
                <a:solidFill>
                  <a:srgbClr val="002060"/>
                </a:solidFill>
              </a:rPr>
              <a:t>	</a:t>
            </a:r>
            <a:r>
              <a:rPr lang="ru-RU" sz="2800" u="sng" dirty="0" smtClean="0">
                <a:solidFill>
                  <a:srgbClr val="002060"/>
                </a:solidFill>
              </a:rPr>
              <a:t>11 марта и 18 мая 2020 г.</a:t>
            </a:r>
            <a:r>
              <a:rPr lang="ru-RU" sz="2800" dirty="0" smtClean="0">
                <a:solidFill>
                  <a:srgbClr val="002060"/>
                </a:solidFill>
              </a:rPr>
              <a:t> </a:t>
            </a:r>
            <a:r>
              <a:rPr lang="ru-RU" sz="2800" dirty="0" smtClean="0">
                <a:solidFill>
                  <a:srgbClr val="003300"/>
                </a:solidFill>
              </a:rPr>
              <a:t>- о</a:t>
            </a:r>
            <a:r>
              <a:rPr lang="ru-RU" sz="2800" dirty="0" smtClean="0"/>
              <a:t>бучающиеся, получившие неудовлетворительный результат («незачет»), </a:t>
            </a:r>
          </a:p>
          <a:p>
            <a:pPr eaLnBrk="1" fontAlgn="auto" hangingPunct="1">
              <a:spcBef>
                <a:spcPts val="0"/>
              </a:spcBef>
              <a:spcAft>
                <a:spcPts val="0"/>
              </a:spcAft>
              <a:buFontTx/>
              <a:buChar char="-"/>
              <a:defRPr/>
            </a:pPr>
            <a:r>
              <a:rPr lang="ru-RU" sz="2800" dirty="0" smtClean="0"/>
              <a:t>не явившиеся по уважительным причинам,</a:t>
            </a:r>
          </a:p>
          <a:p>
            <a:pPr eaLnBrk="1" fontAlgn="auto" hangingPunct="1">
              <a:spcBef>
                <a:spcPts val="0"/>
              </a:spcBef>
              <a:spcAft>
                <a:spcPts val="0"/>
              </a:spcAft>
              <a:buFontTx/>
              <a:buChar char="-"/>
              <a:defRPr/>
            </a:pPr>
            <a:r>
              <a:rPr lang="ru-RU" sz="2800" dirty="0" smtClean="0"/>
              <a:t>не завершившие сдачу по уважительным причинам.</a:t>
            </a:r>
          </a:p>
          <a:p>
            <a:pPr eaLnBrk="1" fontAlgn="auto" hangingPunct="1">
              <a:spcBef>
                <a:spcPts val="0"/>
              </a:spcBef>
              <a:spcAft>
                <a:spcPts val="0"/>
              </a:spcAft>
              <a:buFont typeface="Arial" pitchFamily="34" charset="0"/>
              <a:buChar char="•"/>
              <a:defRPr/>
            </a:pPr>
            <a:r>
              <a:rPr lang="ru-RU" sz="2800" dirty="0" smtClean="0"/>
              <a:t>Место проведения – </a:t>
            </a:r>
            <a:r>
              <a:rPr lang="ru-RU" sz="2800" u="sng" dirty="0" smtClean="0"/>
              <a:t>образовательная организация</a:t>
            </a:r>
          </a:p>
          <a:p>
            <a:pPr eaLnBrk="1" fontAlgn="auto" hangingPunct="1">
              <a:spcBef>
                <a:spcPts val="0"/>
              </a:spcBef>
              <a:spcAft>
                <a:spcPts val="0"/>
              </a:spcAft>
              <a:buFont typeface="Arial" pitchFamily="34" charset="0"/>
              <a:buChar char="•"/>
              <a:defRPr/>
            </a:pPr>
            <a:r>
              <a:rPr lang="ru-RU" sz="2800" dirty="0" smtClean="0"/>
              <a:t>Время начала: </a:t>
            </a:r>
            <a:r>
              <a:rPr lang="ru-RU" sz="2800" u="sng" dirty="0" smtClean="0"/>
              <a:t>9:00</a:t>
            </a:r>
            <a:r>
              <a:rPr lang="ru-RU" sz="2800" dirty="0" smtClean="0"/>
              <a:t>. </a:t>
            </a:r>
          </a:p>
          <a:p>
            <a:pPr eaLnBrk="1" fontAlgn="auto" hangingPunct="1">
              <a:spcBef>
                <a:spcPts val="0"/>
              </a:spcBef>
              <a:spcAft>
                <a:spcPts val="0"/>
              </a:spcAft>
              <a:buFont typeface="Arial" pitchFamily="34" charset="0"/>
              <a:buChar char="•"/>
              <a:defRPr/>
            </a:pPr>
            <a:r>
              <a:rPr lang="ru-RU" sz="2800" dirty="0" smtClean="0"/>
              <a:t>На выполнение работы каждому участнику отводится </a:t>
            </a:r>
            <a:r>
              <a:rPr lang="ru-RU" sz="2800" u="sng" dirty="0" smtClean="0"/>
              <a:t>15 минут</a:t>
            </a:r>
            <a:r>
              <a:rPr lang="ru-RU" sz="2800" dirty="0" smtClean="0"/>
              <a:t> (для детей с ОВЗ, детей-инвалидов и инвалидов + 30 минут).</a:t>
            </a:r>
          </a:p>
          <a:p>
            <a:pPr marL="457200" indent="-457200" algn="just" eaLnBrk="1" fontAlgn="auto" hangingPunct="1">
              <a:spcBef>
                <a:spcPts val="0"/>
              </a:spcBef>
              <a:spcAft>
                <a:spcPts val="0"/>
              </a:spcAft>
              <a:buFont typeface="Arial" pitchFamily="34" charset="0"/>
              <a:buNone/>
              <a:defRPr/>
            </a:pPr>
            <a:endParaRPr lang="ru-RU" sz="2800" dirty="0" smtClean="0"/>
          </a:p>
          <a:p>
            <a:pPr eaLnBrk="1" fontAlgn="auto" hangingPunct="1">
              <a:spcBef>
                <a:spcPts val="0"/>
              </a:spcBef>
              <a:spcAft>
                <a:spcPts val="0"/>
              </a:spcAft>
              <a:buFont typeface="Arial" pitchFamily="34" charset="0"/>
              <a:buChar char="•"/>
              <a:defRPr/>
            </a:pPr>
            <a:endParaRPr lang="ru-RU" sz="2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201613" y="115888"/>
            <a:ext cx="9883775" cy="649287"/>
          </a:xfrm>
        </p:spPr>
        <p:txBody>
          <a:bodyPr/>
          <a:lstStyle/>
          <a:p>
            <a:pPr eaLnBrk="1" hangingPunct="1"/>
            <a:r>
              <a:rPr lang="ru-RU" sz="3200" b="1" smtClean="0"/>
              <a:t>Результаты ИС-9</a:t>
            </a:r>
            <a:endParaRPr lang="ru-RU" sz="3200" smtClean="0"/>
          </a:p>
        </p:txBody>
      </p:sp>
      <p:sp>
        <p:nvSpPr>
          <p:cNvPr id="3" name="Содержимое 2"/>
          <p:cNvSpPr>
            <a:spLocks noGrp="1"/>
          </p:cNvSpPr>
          <p:nvPr>
            <p:ph idx="1"/>
          </p:nvPr>
        </p:nvSpPr>
        <p:spPr>
          <a:xfrm>
            <a:off x="282575" y="388938"/>
            <a:ext cx="9721850" cy="6100762"/>
          </a:xfrm>
        </p:spPr>
        <p:txBody>
          <a:bodyPr rtlCol="0">
            <a:normAutofit fontScale="85000" lnSpcReduction="20000"/>
          </a:bodyPr>
          <a:lstStyle/>
          <a:p>
            <a:pPr eaLnBrk="1" fontAlgn="auto" hangingPunct="1">
              <a:spcAft>
                <a:spcPts val="0"/>
              </a:spcAft>
              <a:buFont typeface="Arial" pitchFamily="34" charset="0"/>
              <a:buNone/>
              <a:defRPr/>
            </a:pPr>
            <a:endParaRPr lang="ru-RU" dirty="0" smtClean="0"/>
          </a:p>
          <a:p>
            <a:pPr eaLnBrk="1" hangingPunct="1">
              <a:spcAft>
                <a:spcPts val="0"/>
              </a:spcAft>
              <a:buFont typeface="Arial" pitchFamily="34" charset="0"/>
              <a:buNone/>
              <a:defRPr/>
            </a:pPr>
            <a:r>
              <a:rPr lang="ru-RU" dirty="0" smtClean="0"/>
              <a:t>Информирование о результатах ИС-9 осуществляется не позднее, чем через пять календарных дней с даты проведения ИС-9.</a:t>
            </a:r>
          </a:p>
          <a:p>
            <a:pPr eaLnBrk="1" fontAlgn="auto" hangingPunct="1">
              <a:spcAft>
                <a:spcPts val="0"/>
              </a:spcAft>
              <a:buFont typeface="Arial" pitchFamily="34" charset="0"/>
              <a:buNone/>
              <a:defRPr/>
            </a:pPr>
            <a:r>
              <a:rPr lang="ru-RU" dirty="0" smtClean="0"/>
              <a:t>В случае несогласия с результатом ИС-9, участник вправе обратиться к руководителю ОО по месту обучения с заявлением о повторной проверке. </a:t>
            </a:r>
          </a:p>
          <a:p>
            <a:pPr eaLnBrk="1" fontAlgn="auto" hangingPunct="1">
              <a:spcAft>
                <a:spcPts val="0"/>
              </a:spcAft>
              <a:buFont typeface="Arial" pitchFamily="34" charset="0"/>
              <a:buNone/>
              <a:defRPr/>
            </a:pPr>
            <a:r>
              <a:rPr lang="ru-RU" dirty="0" smtClean="0"/>
              <a:t>Заявление о несогласии с результатами ИС подается обучающимися в течение двух рабочих дней с момента дня официального ознакомления с результатами ИС-9 . </a:t>
            </a:r>
          </a:p>
          <a:p>
            <a:pPr eaLnBrk="1" fontAlgn="auto" hangingPunct="1">
              <a:spcAft>
                <a:spcPts val="0"/>
              </a:spcAft>
              <a:buFont typeface="Arial" pitchFamily="34" charset="0"/>
              <a:buNone/>
              <a:defRPr/>
            </a:pPr>
            <a:r>
              <a:rPr lang="ru-RU" dirty="0" smtClean="0"/>
              <a:t>Руководитель ОО, принявший заявление о повторной проверке ИС-9, в течение одного календарного дня информирует Минобразования Чувашии и РЦОИ о наличии данного заявления. </a:t>
            </a:r>
          </a:p>
          <a:p>
            <a:pPr eaLnBrk="1" fontAlgn="auto" hangingPunct="1">
              <a:spcAft>
                <a:spcPts val="0"/>
              </a:spcAft>
              <a:buFont typeface="Arial" pitchFamily="34" charset="0"/>
              <a:buNone/>
              <a:defRPr/>
            </a:pPr>
            <a:r>
              <a:rPr lang="ru-RU" dirty="0" smtClean="0"/>
              <a:t>Минобразования Чувашии обеспечивает повторную проверку аудиозаписи ответа участника ИС-9 комиссией, сформированной Минобразования Чувашии .</a:t>
            </a:r>
          </a:p>
          <a:p>
            <a:pPr eaLnBrk="1" hangingPunct="1">
              <a:spcAft>
                <a:spcPts val="0"/>
              </a:spcAft>
              <a:buFont typeface="Arial" pitchFamily="34" charset="0"/>
              <a:buNone/>
              <a:defRPr/>
            </a:pPr>
            <a:endParaRPr lang="ru-RU"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444500" y="0"/>
            <a:ext cx="8743950" cy="777875"/>
          </a:xfrm>
        </p:spPr>
        <p:txBody>
          <a:bodyPr/>
          <a:lstStyle/>
          <a:p>
            <a:pPr eaLnBrk="1" hangingPunct="1"/>
            <a:r>
              <a:rPr lang="ru-RU" sz="3200" b="1" smtClean="0"/>
              <a:t>Письмо МОН РФ от 24.03.2015 № 08-432</a:t>
            </a:r>
            <a:endParaRPr lang="ru-RU" sz="4000" b="1" smtClean="0"/>
          </a:p>
        </p:txBody>
      </p:sp>
      <p:sp>
        <p:nvSpPr>
          <p:cNvPr id="46082" name="Содержимое 2"/>
          <p:cNvSpPr>
            <a:spLocks noGrp="1"/>
          </p:cNvSpPr>
          <p:nvPr>
            <p:ph sz="quarter" idx="1"/>
          </p:nvPr>
        </p:nvSpPr>
        <p:spPr>
          <a:xfrm>
            <a:off x="368300" y="692150"/>
            <a:ext cx="9150350" cy="5832475"/>
          </a:xfrm>
        </p:spPr>
        <p:txBody>
          <a:bodyPr/>
          <a:lstStyle/>
          <a:p>
            <a:pPr algn="just" eaLnBrk="1" hangingPunct="1">
              <a:spcBef>
                <a:spcPct val="0"/>
              </a:spcBef>
              <a:buFont typeface="Arial" charset="0"/>
              <a:buNone/>
            </a:pPr>
            <a:r>
              <a:rPr lang="ru-RU" sz="2400" smtClean="0"/>
              <a:t>Лицам, ранее получившим допуск к ГИА, в том числе в прошлом учебном году, но не прошедшим ее (по причине неявки, длительной болезни и др.) или получившим на ГИА неудовлетворительные результаты, должен быть обеспечен допуск к повторному прохождению государственной итоговой аттестации (</a:t>
            </a:r>
            <a:r>
              <a:rPr lang="ru-RU" sz="2400" b="1" smtClean="0"/>
              <a:t>без предъявления требования повторного получения допуска к ее прохождению</a:t>
            </a:r>
            <a:r>
              <a:rPr lang="ru-RU" sz="2400" smtClean="0"/>
              <a:t>).</a:t>
            </a:r>
          </a:p>
          <a:p>
            <a:pPr algn="just" eaLnBrk="1" hangingPunct="1">
              <a:spcBef>
                <a:spcPct val="0"/>
              </a:spcBef>
              <a:buFont typeface="Arial" charset="0"/>
              <a:buNone/>
            </a:pPr>
            <a:r>
              <a:rPr lang="ru-RU" sz="2400" smtClean="0"/>
              <a:t>Для этого указанные лица подают в общеобразовательную организацию заявление на участие в ГИА. Лица, получившие по итогам освоения программ основного общего или среднего общего образования справку об обучении в общеобразовательной организации, к заявлению прилагают ее копию.</a:t>
            </a:r>
          </a:p>
          <a:p>
            <a:pPr algn="just" eaLnBrk="1" hangingPunct="1">
              <a:buFont typeface="Arial" charset="0"/>
              <a:buNone/>
            </a:pPr>
            <a:r>
              <a:rPr lang="ru-RU" sz="2400" b="1" smtClean="0">
                <a:solidFill>
                  <a:srgbClr val="FF0000"/>
                </a:solidFill>
              </a:rPr>
              <a:t>Выпускники прошлых лет, не прошедшие ГИА, не должны участвовать в итоговом собеседовании!</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1"/>
          <p:cNvSpPr>
            <a:spLocks noChangeArrowheads="1"/>
          </p:cNvSpPr>
          <p:nvPr/>
        </p:nvSpPr>
        <p:spPr bwMode="auto">
          <a:xfrm>
            <a:off x="1114425" y="1570038"/>
            <a:ext cx="8102600" cy="2801937"/>
          </a:xfrm>
          <a:prstGeom prst="rect">
            <a:avLst/>
          </a:prstGeom>
          <a:noFill/>
          <a:ln w="9525">
            <a:noFill/>
            <a:miter lim="800000"/>
            <a:headEnd/>
            <a:tailEnd/>
          </a:ln>
        </p:spPr>
        <p:txBody>
          <a:bodyPr>
            <a:spAutoFit/>
          </a:bodyPr>
          <a:lstStyle/>
          <a:p>
            <a:pPr algn="ctr"/>
            <a:r>
              <a:rPr lang="ru-RU" sz="4400">
                <a:latin typeface="Calibri" pitchFamily="34" charset="0"/>
              </a:rPr>
              <a:t>Особенности организации ГИА-9 и ГИА-11 для лиц с ОВЗ, обучающихся - детей-инвалидов и инвалидов</a:t>
            </a:r>
            <a:endParaRPr lang="ru-RU" sz="4400" b="1">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0" y="441325"/>
            <a:ext cx="9879013" cy="641350"/>
          </a:xfrm>
        </p:spPr>
        <p:txBody>
          <a:bodyPr/>
          <a:lstStyle/>
          <a:p>
            <a:pPr eaLnBrk="1" hangingPunct="1"/>
            <a:r>
              <a:rPr lang="ru-RU" sz="4000" b="1" smtClean="0"/>
              <a:t>Порядок проведения ГИА-11</a:t>
            </a:r>
            <a:br>
              <a:rPr lang="ru-RU" sz="4000" b="1" smtClean="0"/>
            </a:br>
            <a:r>
              <a:rPr lang="ru-RU" sz="4000" b="1" smtClean="0"/>
              <a:t>(Порядок проведения ГИА-9)</a:t>
            </a:r>
            <a:endParaRPr lang="ru-RU" sz="4000" b="1" smtClean="0">
              <a:solidFill>
                <a:srgbClr val="C00000"/>
              </a:solidFill>
            </a:endParaRPr>
          </a:p>
        </p:txBody>
      </p:sp>
      <p:sp>
        <p:nvSpPr>
          <p:cNvPr id="48130" name="Содержимое 2"/>
          <p:cNvSpPr>
            <a:spLocks noGrp="1"/>
          </p:cNvSpPr>
          <p:nvPr>
            <p:ph idx="1"/>
          </p:nvPr>
        </p:nvSpPr>
        <p:spPr>
          <a:xfrm>
            <a:off x="168275" y="1639888"/>
            <a:ext cx="9553575" cy="5218112"/>
          </a:xfrm>
        </p:spPr>
        <p:txBody>
          <a:bodyPr/>
          <a:lstStyle/>
          <a:p>
            <a:pPr eaLnBrk="1" hangingPunct="1">
              <a:buFont typeface="Arial" charset="0"/>
              <a:buNone/>
            </a:pPr>
            <a:r>
              <a:rPr lang="ru-RU" sz="3300" smtClean="0"/>
              <a:t>11 (13). </a:t>
            </a:r>
            <a:r>
              <a:rPr lang="ru-RU" sz="3600" smtClean="0"/>
              <a:t>Участники ГИА с ОВЗ при подаче заявления предъявляют копию рекомендаций ПМПК, а участники ГИА - </a:t>
            </a:r>
            <a:r>
              <a:rPr lang="ru-RU" sz="3600" u="sng" smtClean="0"/>
              <a:t>дети-инвалиды и инвалиды </a:t>
            </a:r>
            <a:r>
              <a:rPr lang="ru-RU" sz="3600" smtClean="0"/>
              <a:t>- справку, подтверждающую инвалидность, </a:t>
            </a:r>
            <a:r>
              <a:rPr lang="ru-RU" sz="3600" b="1" smtClean="0">
                <a:solidFill>
                  <a:srgbClr val="C00000"/>
                </a:solidFill>
              </a:rPr>
              <a:t>а также копию рекомендации ПМПК</a:t>
            </a:r>
            <a:r>
              <a:rPr lang="ru-RU" sz="3600" smtClean="0"/>
              <a:t> в случаях, предусмотренных </a:t>
            </a:r>
            <a:r>
              <a:rPr lang="ru-RU" sz="3600" smtClean="0">
                <a:hlinkClick r:id="rId2" action="ppaction://hlinkfile" tooltip="53. Для участников экзаменов с ограниченными возможностями здоровья, участников экзаменов - детей-инвалидов и инвалидов, а также лиц, обучающихся по состоянию здоровья на дому, в образовательных организациях, в том числе санаторно-курортных, в которых про"/>
              </a:rPr>
              <a:t>пунктом 53</a:t>
            </a:r>
            <a:r>
              <a:rPr lang="ru-RU" sz="3600" smtClean="0"/>
              <a:t> (44) Порядка.</a:t>
            </a:r>
            <a:endParaRPr lang="ru-RU" sz="33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a:xfrm>
            <a:off x="200025" y="222250"/>
            <a:ext cx="9921875" cy="376238"/>
          </a:xfrm>
        </p:spPr>
        <p:txBody>
          <a:bodyPr/>
          <a:lstStyle/>
          <a:p>
            <a:pPr eaLnBrk="1" hangingPunct="1"/>
            <a:r>
              <a:rPr lang="ru-RU" sz="3200" b="1" smtClean="0"/>
              <a:t>Участники экзаменов с медицинскими показаниями</a:t>
            </a:r>
          </a:p>
        </p:txBody>
      </p:sp>
      <p:sp>
        <p:nvSpPr>
          <p:cNvPr id="4" name="Скругленный прямоугольник 3"/>
          <p:cNvSpPr/>
          <p:nvPr/>
        </p:nvSpPr>
        <p:spPr>
          <a:xfrm>
            <a:off x="3836988" y="735013"/>
            <a:ext cx="2659062" cy="46355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3200" b="1" dirty="0"/>
              <a:t>Условия</a:t>
            </a:r>
          </a:p>
        </p:txBody>
      </p:sp>
      <p:sp>
        <p:nvSpPr>
          <p:cNvPr id="5" name="Скругленный прямоугольник 4"/>
          <p:cNvSpPr/>
          <p:nvPr/>
        </p:nvSpPr>
        <p:spPr>
          <a:xfrm>
            <a:off x="2244725" y="1581150"/>
            <a:ext cx="2659063" cy="100488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400" b="1" dirty="0"/>
              <a:t>условия</a:t>
            </a:r>
          </a:p>
          <a:p>
            <a:pPr algn="ctr" fontAlgn="auto">
              <a:spcBef>
                <a:spcPts val="0"/>
              </a:spcBef>
              <a:spcAft>
                <a:spcPts val="0"/>
              </a:spcAft>
              <a:defRPr/>
            </a:pPr>
            <a:r>
              <a:rPr lang="ru-RU" sz="2400" b="1" dirty="0"/>
              <a:t>проведения экзамена</a:t>
            </a:r>
          </a:p>
        </p:txBody>
      </p:sp>
      <p:sp>
        <p:nvSpPr>
          <p:cNvPr id="6" name="Скругленный прямоугольник 5"/>
          <p:cNvSpPr/>
          <p:nvPr/>
        </p:nvSpPr>
        <p:spPr>
          <a:xfrm>
            <a:off x="5449888" y="1603375"/>
            <a:ext cx="2659062" cy="992188"/>
          </a:xfrm>
          <a:prstGeom prst="round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800" b="1" dirty="0"/>
              <a:t>специальные условия</a:t>
            </a:r>
          </a:p>
        </p:txBody>
      </p:sp>
      <p:sp>
        <p:nvSpPr>
          <p:cNvPr id="7" name="Стрелка вправо 6"/>
          <p:cNvSpPr/>
          <p:nvPr/>
        </p:nvSpPr>
        <p:spPr>
          <a:xfrm rot="5400000">
            <a:off x="4172744" y="1240631"/>
            <a:ext cx="388938" cy="282575"/>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dirty="0"/>
          </a:p>
        </p:txBody>
      </p:sp>
      <p:sp>
        <p:nvSpPr>
          <p:cNvPr id="9" name="Стрелка вправо 8"/>
          <p:cNvSpPr/>
          <p:nvPr/>
        </p:nvSpPr>
        <p:spPr>
          <a:xfrm rot="5400000">
            <a:off x="5795963" y="1255712"/>
            <a:ext cx="388938" cy="284163"/>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9"/>
          <p:cNvSpPr/>
          <p:nvPr/>
        </p:nvSpPr>
        <p:spPr>
          <a:xfrm>
            <a:off x="2008188" y="2638425"/>
            <a:ext cx="3100387" cy="40878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Wingdings" pitchFamily="2" charset="2"/>
              <a:buChar char="ü"/>
              <a:defRPr/>
            </a:pPr>
            <a:r>
              <a:rPr lang="ru-RU" sz="2200" dirty="0"/>
              <a:t> увеличение продолжительности (1,5 часа и 30 минут);</a:t>
            </a:r>
          </a:p>
          <a:p>
            <a:pPr fontAlgn="auto">
              <a:spcBef>
                <a:spcPts val="0"/>
              </a:spcBef>
              <a:spcAft>
                <a:spcPts val="0"/>
              </a:spcAft>
              <a:buFont typeface="Wingdings" pitchFamily="2" charset="2"/>
              <a:buChar char="ü"/>
              <a:defRPr/>
            </a:pPr>
            <a:r>
              <a:rPr lang="ru-RU" sz="2200" dirty="0"/>
              <a:t> организация питания и перерывов;</a:t>
            </a:r>
          </a:p>
          <a:p>
            <a:pPr fontAlgn="auto">
              <a:spcBef>
                <a:spcPts val="0"/>
              </a:spcBef>
              <a:spcAft>
                <a:spcPts val="0"/>
              </a:spcAft>
              <a:buFont typeface="Wingdings" pitchFamily="2" charset="2"/>
              <a:buChar char="ü"/>
              <a:defRPr/>
            </a:pPr>
            <a:r>
              <a:rPr lang="ru-RU" sz="2200" dirty="0"/>
              <a:t> беспрепятственный доступ (наличие пандусов, аудитория на первом этаже; наличие специальных кресел)</a:t>
            </a:r>
          </a:p>
          <a:p>
            <a:pPr fontAlgn="auto">
              <a:spcBef>
                <a:spcPts val="0"/>
              </a:spcBef>
              <a:spcAft>
                <a:spcPts val="0"/>
              </a:spcAft>
              <a:buFont typeface="Wingdings" pitchFamily="2" charset="2"/>
              <a:buChar char="ü"/>
              <a:defRPr/>
            </a:pPr>
            <a:r>
              <a:rPr lang="ru-RU" sz="2200" dirty="0"/>
              <a:t> ГВЭ в устной форме</a:t>
            </a:r>
          </a:p>
        </p:txBody>
      </p:sp>
      <p:sp>
        <p:nvSpPr>
          <p:cNvPr id="11" name="Прямоугольник 10"/>
          <p:cNvSpPr/>
          <p:nvPr/>
        </p:nvSpPr>
        <p:spPr>
          <a:xfrm>
            <a:off x="5270500" y="2643188"/>
            <a:ext cx="3100388" cy="4089400"/>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buFont typeface="Wingdings" pitchFamily="2" charset="2"/>
              <a:buChar char="ü"/>
              <a:defRPr/>
            </a:pPr>
            <a:r>
              <a:rPr lang="ru-RU" dirty="0"/>
              <a:t> ассистенты;</a:t>
            </a:r>
          </a:p>
          <a:p>
            <a:pPr fontAlgn="auto">
              <a:spcBef>
                <a:spcPts val="0"/>
              </a:spcBef>
              <a:spcAft>
                <a:spcPts val="0"/>
              </a:spcAft>
              <a:buFont typeface="Wingdings" pitchFamily="2" charset="2"/>
              <a:buChar char="ü"/>
              <a:defRPr/>
            </a:pPr>
            <a:r>
              <a:rPr lang="ru-RU" dirty="0"/>
              <a:t> технические средства;</a:t>
            </a:r>
          </a:p>
          <a:p>
            <a:pPr fontAlgn="auto">
              <a:spcBef>
                <a:spcPts val="0"/>
              </a:spcBef>
              <a:spcAft>
                <a:spcPts val="0"/>
              </a:spcAft>
              <a:buFont typeface="Wingdings" pitchFamily="2" charset="2"/>
              <a:buChar char="ü"/>
              <a:defRPr/>
            </a:pPr>
            <a:r>
              <a:rPr lang="ru-RU" dirty="0"/>
              <a:t> звукоусиливающая аппаратура; </a:t>
            </a:r>
          </a:p>
          <a:p>
            <a:pPr fontAlgn="auto">
              <a:spcBef>
                <a:spcPts val="0"/>
              </a:spcBef>
              <a:spcAft>
                <a:spcPts val="0"/>
              </a:spcAft>
              <a:buFont typeface="Wingdings" pitchFamily="2" charset="2"/>
              <a:buChar char="ü"/>
              <a:defRPr/>
            </a:pPr>
            <a:r>
              <a:rPr lang="ru-RU" dirty="0"/>
              <a:t>ассистент-сурдопереводчик;</a:t>
            </a:r>
          </a:p>
          <a:p>
            <a:pPr fontAlgn="auto">
              <a:spcBef>
                <a:spcPts val="0"/>
              </a:spcBef>
              <a:spcAft>
                <a:spcPts val="0"/>
              </a:spcAft>
              <a:buFont typeface="Wingdings" pitchFamily="2" charset="2"/>
              <a:buChar char="ü"/>
              <a:defRPr/>
            </a:pPr>
            <a:r>
              <a:rPr lang="ru-RU" dirty="0"/>
              <a:t> оформление шрифтом Брайля; </a:t>
            </a:r>
          </a:p>
          <a:p>
            <a:pPr fontAlgn="auto">
              <a:spcBef>
                <a:spcPts val="0"/>
              </a:spcBef>
              <a:spcAft>
                <a:spcPts val="0"/>
              </a:spcAft>
              <a:buFont typeface="Wingdings" pitchFamily="2" charset="2"/>
              <a:buChar char="ü"/>
              <a:defRPr/>
            </a:pPr>
            <a:r>
              <a:rPr lang="ru-RU" dirty="0"/>
              <a:t>копирование ЭМ в увеличенном размере; увеличительные устройства; индивидуальное освещение;</a:t>
            </a:r>
          </a:p>
          <a:p>
            <a:pPr fontAlgn="auto">
              <a:spcBef>
                <a:spcPts val="0"/>
              </a:spcBef>
              <a:spcAft>
                <a:spcPts val="0"/>
              </a:spcAft>
              <a:buFont typeface="Wingdings" pitchFamily="2" charset="2"/>
              <a:buChar char="ü"/>
              <a:defRPr/>
            </a:pPr>
            <a:r>
              <a:rPr lang="ru-RU" dirty="0"/>
              <a:t> выполнение работы на компьютере</a:t>
            </a:r>
            <a:endParaRPr lang="ru-RU" sz="2200" b="1" dirty="0"/>
          </a:p>
        </p:txBody>
      </p:sp>
      <p:sp>
        <p:nvSpPr>
          <p:cNvPr id="12" name="Выноска со стрелкой влево 11"/>
          <p:cNvSpPr/>
          <p:nvPr/>
        </p:nvSpPr>
        <p:spPr>
          <a:xfrm>
            <a:off x="8364351" y="868896"/>
            <a:ext cx="1786759" cy="4939862"/>
          </a:xfrm>
          <a:prstGeom prst="leftArrowCallout">
            <a:avLst>
              <a:gd name="adj1" fmla="val 18902"/>
              <a:gd name="adj2" fmla="val 25000"/>
              <a:gd name="adj3" fmla="val 18902"/>
              <a:gd name="adj4" fmla="val 64977"/>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ru-RU" sz="2800" b="1" dirty="0">
                <a:solidFill>
                  <a:schemeClr val="tx1"/>
                </a:solidFill>
              </a:rPr>
              <a:t>ВСЕ КАТЕГОРИИ ПРИ ПРЕДЪЯВЛЕНИИ РЕКОМЕНДАЦИИ ПМПК</a:t>
            </a:r>
          </a:p>
        </p:txBody>
      </p:sp>
      <p:sp>
        <p:nvSpPr>
          <p:cNvPr id="14" name="Выноска со стрелкой влево 13"/>
          <p:cNvSpPr/>
          <p:nvPr/>
        </p:nvSpPr>
        <p:spPr>
          <a:xfrm rot="10800000">
            <a:off x="126123" y="1224454"/>
            <a:ext cx="1839311" cy="4939862"/>
          </a:xfrm>
          <a:prstGeom prst="leftArrowCallout">
            <a:avLst>
              <a:gd name="adj1" fmla="val 18902"/>
              <a:gd name="adj2" fmla="val 25000"/>
              <a:gd name="adj3" fmla="val 18902"/>
              <a:gd name="adj4" fmla="val 64977"/>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ru-RU" sz="2800" b="1" dirty="0">
                <a:solidFill>
                  <a:schemeClr val="tx1"/>
                </a:solidFill>
              </a:rPr>
              <a:t>ОВЗ (рекомендация ПМПК), дети-инвалиды , инвалиды (справка)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6550" y="136525"/>
            <a:ext cx="9721850" cy="6721475"/>
          </a:xfrm>
        </p:spPr>
        <p:txBody>
          <a:bodyPr rtlCol="0">
            <a:normAutofit fontScale="62500" lnSpcReduction="20000"/>
          </a:bodyPr>
          <a:lstStyle/>
          <a:p>
            <a:pPr eaLnBrk="1" fontAlgn="auto" hangingPunct="1">
              <a:spcAft>
                <a:spcPts val="0"/>
              </a:spcAft>
              <a:buFont typeface="Arial" pitchFamily="34" charset="0"/>
              <a:buNone/>
              <a:defRPr/>
            </a:pPr>
            <a:r>
              <a:rPr lang="ru-RU" sz="3500" dirty="0" smtClean="0"/>
              <a:t>Для участников экзаменов с ОВЗ (</a:t>
            </a:r>
            <a:r>
              <a:rPr lang="ru-RU" sz="3500" b="1" dirty="0" smtClean="0"/>
              <a:t>рекомендация ПМПК</a:t>
            </a:r>
            <a:r>
              <a:rPr lang="ru-RU" sz="3500" dirty="0" smtClean="0"/>
              <a:t>), для участников экзаменов - детей-инвалидов и инвалидов (</a:t>
            </a:r>
            <a:r>
              <a:rPr lang="ru-RU" sz="3500" b="1" dirty="0" smtClean="0"/>
              <a:t>справка об инвалидности</a:t>
            </a:r>
            <a:r>
              <a:rPr lang="ru-RU" sz="3500" dirty="0" smtClean="0"/>
              <a:t>) создаются следующие условия:</a:t>
            </a:r>
          </a:p>
          <a:p>
            <a:pPr eaLnBrk="1" fontAlgn="auto" hangingPunct="1">
              <a:spcAft>
                <a:spcPts val="0"/>
              </a:spcAft>
              <a:buFont typeface="Arial" pitchFamily="34" charset="0"/>
              <a:buChar char="•"/>
              <a:defRPr/>
            </a:pPr>
            <a:r>
              <a:rPr lang="ru-RU" sz="3500" dirty="0" smtClean="0"/>
              <a:t>форма ГВЭ (по желанию);</a:t>
            </a:r>
          </a:p>
          <a:p>
            <a:pPr eaLnBrk="1" fontAlgn="auto" hangingPunct="1">
              <a:spcAft>
                <a:spcPts val="0"/>
              </a:spcAft>
              <a:buFont typeface="Arial" pitchFamily="34" charset="0"/>
              <a:buChar char="•"/>
              <a:defRPr/>
            </a:pPr>
            <a:r>
              <a:rPr lang="ru-RU" sz="3500" dirty="0" smtClean="0"/>
              <a:t>увеличение продолжительности экзамена на 1,5 часа (30 минут);</a:t>
            </a:r>
          </a:p>
          <a:p>
            <a:pPr eaLnBrk="1" fontAlgn="auto" hangingPunct="1">
              <a:spcAft>
                <a:spcPts val="0"/>
              </a:spcAft>
              <a:buFont typeface="Arial" pitchFamily="34" charset="0"/>
              <a:buChar char="•"/>
              <a:defRPr/>
            </a:pPr>
            <a:r>
              <a:rPr lang="ru-RU" sz="3500" dirty="0" smtClean="0"/>
              <a:t>организация питания и перерывов;</a:t>
            </a:r>
          </a:p>
          <a:p>
            <a:pPr eaLnBrk="1" fontAlgn="auto" hangingPunct="1">
              <a:spcAft>
                <a:spcPts val="0"/>
              </a:spcAft>
              <a:buFont typeface="Arial" pitchFamily="34" charset="0"/>
              <a:buChar char="•"/>
              <a:defRPr/>
            </a:pPr>
            <a:r>
              <a:rPr lang="ru-RU" sz="3500" dirty="0" smtClean="0"/>
              <a:t>беспрепятственный доступ в аудитории, туалетные и иные помещения.</a:t>
            </a:r>
          </a:p>
          <a:p>
            <a:pPr eaLnBrk="1" fontAlgn="auto" hangingPunct="1">
              <a:spcAft>
                <a:spcPts val="0"/>
              </a:spcAft>
              <a:buFont typeface="Arial" pitchFamily="34" charset="0"/>
              <a:buNone/>
              <a:defRPr/>
            </a:pPr>
            <a:endParaRPr lang="ru-RU" sz="3500" dirty="0" smtClean="0"/>
          </a:p>
          <a:p>
            <a:pPr eaLnBrk="1" fontAlgn="auto" hangingPunct="1">
              <a:spcAft>
                <a:spcPts val="0"/>
              </a:spcAft>
              <a:buFont typeface="Arial" pitchFamily="34" charset="0"/>
              <a:buNone/>
              <a:defRPr/>
            </a:pPr>
            <a:r>
              <a:rPr lang="ru-RU" sz="3500" dirty="0" smtClean="0"/>
              <a:t>Для участников экзаменов с ОВЗ (</a:t>
            </a:r>
            <a:r>
              <a:rPr lang="ru-RU" sz="3500" b="1" dirty="0" smtClean="0"/>
              <a:t>рекомендация ПМПК</a:t>
            </a:r>
            <a:r>
              <a:rPr lang="ru-RU" sz="3500" dirty="0" smtClean="0"/>
              <a:t>), для участников экзаменов - детей-инвалидов и инвалидов (</a:t>
            </a:r>
            <a:r>
              <a:rPr lang="ru-RU" sz="3500" b="1" dirty="0" smtClean="0">
                <a:solidFill>
                  <a:srgbClr val="FF0000"/>
                </a:solidFill>
              </a:rPr>
              <a:t>справка об инвалидности + рекомендация ПМПК)</a:t>
            </a:r>
            <a:r>
              <a:rPr lang="ru-RU" sz="3500" dirty="0" smtClean="0">
                <a:solidFill>
                  <a:srgbClr val="FF0000"/>
                </a:solidFill>
              </a:rPr>
              <a:t> </a:t>
            </a:r>
            <a:r>
              <a:rPr lang="ru-RU" sz="3500" dirty="0" smtClean="0"/>
              <a:t>создаются следующие специальные условия:</a:t>
            </a:r>
          </a:p>
          <a:p>
            <a:pPr eaLnBrk="1" fontAlgn="auto" hangingPunct="1">
              <a:spcAft>
                <a:spcPts val="0"/>
              </a:spcAft>
              <a:buFont typeface="Arial" pitchFamily="34" charset="0"/>
              <a:buChar char="•"/>
              <a:defRPr/>
            </a:pPr>
            <a:r>
              <a:rPr lang="ru-RU" sz="3500" dirty="0" smtClean="0"/>
              <a:t>присутствие ассистентов;</a:t>
            </a:r>
          </a:p>
          <a:p>
            <a:pPr eaLnBrk="1" fontAlgn="auto" hangingPunct="1">
              <a:spcAft>
                <a:spcPts val="0"/>
              </a:spcAft>
              <a:buFont typeface="Arial" pitchFamily="34" charset="0"/>
              <a:buChar char="•"/>
              <a:defRPr/>
            </a:pPr>
            <a:r>
              <a:rPr lang="ru-RU" sz="3500" dirty="0" smtClean="0"/>
              <a:t>использование на экзамене необходимых для выполнения заданий технических средств;</a:t>
            </a:r>
          </a:p>
          <a:p>
            <a:pPr eaLnBrk="1" fontAlgn="auto" hangingPunct="1">
              <a:spcAft>
                <a:spcPts val="0"/>
              </a:spcAft>
              <a:buFont typeface="Arial" pitchFamily="34" charset="0"/>
              <a:buChar char="•"/>
              <a:defRPr/>
            </a:pPr>
            <a:r>
              <a:rPr lang="ru-RU" sz="3500" dirty="0" smtClean="0"/>
              <a:t>оборудование аудитории звукоусиливающей аппаратурой;</a:t>
            </a:r>
          </a:p>
          <a:p>
            <a:pPr eaLnBrk="1" fontAlgn="auto" hangingPunct="1">
              <a:spcAft>
                <a:spcPts val="0"/>
              </a:spcAft>
              <a:buFont typeface="Arial" pitchFamily="34" charset="0"/>
              <a:buChar char="•"/>
              <a:defRPr/>
            </a:pPr>
            <a:r>
              <a:rPr lang="ru-RU" sz="3500" dirty="0" smtClean="0"/>
              <a:t>привлечение </a:t>
            </a:r>
            <a:r>
              <a:rPr lang="ru-RU" sz="3500" dirty="0" err="1" smtClean="0"/>
              <a:t>ассистента-сурдопереводчика</a:t>
            </a:r>
            <a:r>
              <a:rPr lang="ru-RU" sz="3500" dirty="0" smtClean="0"/>
              <a:t>;</a:t>
            </a:r>
          </a:p>
          <a:p>
            <a:pPr eaLnBrk="1" fontAlgn="auto" hangingPunct="1">
              <a:spcAft>
                <a:spcPts val="0"/>
              </a:spcAft>
              <a:buFont typeface="Arial" pitchFamily="34" charset="0"/>
              <a:buChar char="•"/>
              <a:defRPr/>
            </a:pPr>
            <a:r>
              <a:rPr lang="ru-RU" sz="3500" dirty="0" smtClean="0"/>
              <a:t>оформление материалов  шрифтом Брайля;</a:t>
            </a:r>
          </a:p>
          <a:p>
            <a:pPr eaLnBrk="1" fontAlgn="auto" hangingPunct="1">
              <a:spcAft>
                <a:spcPts val="0"/>
              </a:spcAft>
              <a:buFont typeface="Arial" pitchFamily="34" charset="0"/>
              <a:buChar char="•"/>
              <a:defRPr/>
            </a:pPr>
            <a:r>
              <a:rPr lang="ru-RU" sz="3500" dirty="0" smtClean="0"/>
              <a:t>копирование экзаменационных материалов в увеличенном размере; индивидуальное освещение;</a:t>
            </a:r>
          </a:p>
          <a:p>
            <a:pPr eaLnBrk="1" fontAlgn="auto" hangingPunct="1">
              <a:spcAft>
                <a:spcPts val="0"/>
              </a:spcAft>
              <a:buFont typeface="Arial" pitchFamily="34" charset="0"/>
              <a:buChar char="•"/>
              <a:defRPr/>
            </a:pPr>
            <a:r>
              <a:rPr lang="ru-RU" sz="3500" dirty="0" smtClean="0"/>
              <a:t>выполнение письменной экзаменационной работы на компьютере.</a:t>
            </a:r>
          </a:p>
          <a:p>
            <a:pPr eaLnBrk="1" fontAlgn="auto" hangingPunct="1">
              <a:spcAft>
                <a:spcPts val="0"/>
              </a:spcAft>
              <a:buFont typeface="Arial" pitchFamily="34" charset="0"/>
              <a:buChar char="•"/>
              <a:defRPr/>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0" y="209550"/>
            <a:ext cx="9879013" cy="641350"/>
          </a:xfrm>
        </p:spPr>
        <p:txBody>
          <a:bodyPr/>
          <a:lstStyle/>
          <a:p>
            <a:pPr eaLnBrk="1" hangingPunct="1"/>
            <a:r>
              <a:rPr lang="ru-RU" sz="4000" b="1" smtClean="0"/>
              <a:t>ППЭ на дому</a:t>
            </a:r>
            <a:endParaRPr lang="ru-RU" sz="4000" b="1" smtClean="0">
              <a:solidFill>
                <a:srgbClr val="C00000"/>
              </a:solidFill>
            </a:endParaRPr>
          </a:p>
        </p:txBody>
      </p:sp>
      <p:sp>
        <p:nvSpPr>
          <p:cNvPr id="51202" name="Содержимое 2"/>
          <p:cNvSpPr>
            <a:spLocks noGrp="1"/>
          </p:cNvSpPr>
          <p:nvPr>
            <p:ph idx="1"/>
          </p:nvPr>
        </p:nvSpPr>
        <p:spPr>
          <a:xfrm>
            <a:off x="188913" y="925513"/>
            <a:ext cx="9553575" cy="5511800"/>
          </a:xfrm>
        </p:spPr>
        <p:txBody>
          <a:bodyPr/>
          <a:lstStyle/>
          <a:p>
            <a:pPr eaLnBrk="1" hangingPunct="1">
              <a:buFont typeface="Arial" charset="0"/>
              <a:buNone/>
            </a:pPr>
            <a:r>
              <a:rPr lang="ru-RU" sz="3300" smtClean="0"/>
              <a:t>53. </a:t>
            </a:r>
            <a:r>
              <a:rPr lang="ru-RU" sz="3600" smtClean="0"/>
              <a:t>Основанием для организации экзамена на дому являются заключение медицинской организации и рекомендации ПМПК.</a:t>
            </a:r>
          </a:p>
          <a:p>
            <a:pPr eaLnBrk="1" hangingPunct="1">
              <a:buFont typeface="Arial" charset="0"/>
              <a:buNone/>
            </a:pPr>
            <a:endParaRPr lang="ru-RU" sz="3300" smtClean="0"/>
          </a:p>
        </p:txBody>
      </p:sp>
      <p:sp>
        <p:nvSpPr>
          <p:cNvPr id="4" name="Прямоугольник 3"/>
          <p:cNvSpPr/>
          <p:nvPr/>
        </p:nvSpPr>
        <p:spPr>
          <a:xfrm>
            <a:off x="2427288" y="2932113"/>
            <a:ext cx="5245100" cy="11144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4000" b="1" dirty="0"/>
              <a:t>Экзамена на дому</a:t>
            </a:r>
          </a:p>
        </p:txBody>
      </p:sp>
      <p:sp>
        <p:nvSpPr>
          <p:cNvPr id="5" name="Прямоугольник 4"/>
          <p:cNvSpPr/>
          <p:nvPr/>
        </p:nvSpPr>
        <p:spPr>
          <a:xfrm>
            <a:off x="588963" y="4583113"/>
            <a:ext cx="3751262" cy="1628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3600" b="1" dirty="0">
                <a:solidFill>
                  <a:schemeClr val="tx1"/>
                </a:solidFill>
              </a:rPr>
              <a:t>заключение медицинской организации</a:t>
            </a:r>
          </a:p>
        </p:txBody>
      </p:sp>
      <p:sp>
        <p:nvSpPr>
          <p:cNvPr id="6" name="Прямоугольник 5"/>
          <p:cNvSpPr/>
          <p:nvPr/>
        </p:nvSpPr>
        <p:spPr>
          <a:xfrm>
            <a:off x="6148388" y="4530725"/>
            <a:ext cx="3730625" cy="16383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4000" b="1" dirty="0">
                <a:solidFill>
                  <a:schemeClr val="tx1"/>
                </a:solidFill>
              </a:rPr>
              <a:t>рекомендация ПМПК</a:t>
            </a:r>
            <a:endParaRPr lang="ru-RU" sz="4000" dirty="0">
              <a:solidFill>
                <a:schemeClr val="tx1"/>
              </a:solidFill>
            </a:endParaRPr>
          </a:p>
        </p:txBody>
      </p:sp>
      <p:sp>
        <p:nvSpPr>
          <p:cNvPr id="7" name="Крест 6"/>
          <p:cNvSpPr/>
          <p:nvPr/>
        </p:nvSpPr>
        <p:spPr>
          <a:xfrm>
            <a:off x="4708635" y="4782206"/>
            <a:ext cx="1208689" cy="1156137"/>
          </a:xfrm>
          <a:prstGeom prst="plus">
            <a:avLst>
              <a:gd name="adj" fmla="val 3899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p:txBody>
          <a:bodyPr/>
          <a:lstStyle/>
          <a:p>
            <a:pPr eaLnBrk="1" hangingPunct="1"/>
            <a:endParaRPr lang="ru-RU" smtClean="0"/>
          </a:p>
        </p:txBody>
      </p:sp>
      <p:sp>
        <p:nvSpPr>
          <p:cNvPr id="52226" name="Объект 2"/>
          <p:cNvSpPr>
            <a:spLocks noGrp="1"/>
          </p:cNvSpPr>
          <p:nvPr>
            <p:ph idx="1"/>
          </p:nvPr>
        </p:nvSpPr>
        <p:spPr>
          <a:xfrm>
            <a:off x="514350" y="2706688"/>
            <a:ext cx="9258300" cy="3419475"/>
          </a:xfrm>
        </p:spPr>
        <p:txBody>
          <a:bodyPr/>
          <a:lstStyle/>
          <a:p>
            <a:r>
              <a:rPr lang="ru-RU" smtClean="0"/>
              <a:t>Письмо Минобразования Чувашии от 20.11.2019г. № 02/13-15271 с графиком внесения сведений в РИС ГИА-11 и РИС ГИА-9 на 2020 год</a:t>
            </a:r>
          </a:p>
        </p:txBody>
      </p:sp>
      <p:sp>
        <p:nvSpPr>
          <p:cNvPr id="4" name="Заголовок 3"/>
          <p:cNvSpPr txBox="1">
            <a:spLocks/>
          </p:cNvSpPr>
          <p:nvPr/>
        </p:nvSpPr>
        <p:spPr>
          <a:xfrm>
            <a:off x="514350" y="188913"/>
            <a:ext cx="9258300" cy="15621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ru-RU" sz="3600" b="1" dirty="0" smtClean="0"/>
              <a:t>Формирование РИС ГИА-11 и РИС ГИА-9</a:t>
            </a:r>
            <a:endParaRPr lang="ru-RU" sz="3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88913"/>
            <a:ext cx="9258300" cy="647700"/>
          </a:xfrm>
        </p:spPr>
        <p:style>
          <a:lnRef idx="1">
            <a:schemeClr val="accent3"/>
          </a:lnRef>
          <a:fillRef idx="2">
            <a:schemeClr val="accent3"/>
          </a:fillRef>
          <a:effectRef idx="1">
            <a:schemeClr val="accent3"/>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ГИА-11</a:t>
            </a:r>
            <a:endParaRPr lang="ru-RU" sz="3600" b="1" dirty="0"/>
          </a:p>
        </p:txBody>
      </p:sp>
      <p:sp>
        <p:nvSpPr>
          <p:cNvPr id="3" name="TextBox 2"/>
          <p:cNvSpPr txBox="1"/>
          <p:nvPr/>
        </p:nvSpPr>
        <p:spPr>
          <a:xfrm>
            <a:off x="193675" y="1052513"/>
            <a:ext cx="9882188" cy="3970337"/>
          </a:xfrm>
          <a:prstGeom prst="rect">
            <a:avLst/>
          </a:prstGeom>
          <a:noFill/>
        </p:spPr>
        <p:txBody>
          <a:bodyPr>
            <a:spAutoFit/>
          </a:bodyPr>
          <a:lstStyle/>
          <a:p>
            <a:pPr algn="ctr" fontAlgn="auto">
              <a:spcBef>
                <a:spcPts val="0"/>
              </a:spcBef>
              <a:spcAft>
                <a:spcPts val="0"/>
              </a:spcAft>
              <a:defRPr/>
            </a:pPr>
            <a:r>
              <a:rPr lang="ru-RU" sz="2400" b="1" dirty="0">
                <a:latin typeface="+mn-lt"/>
              </a:rPr>
              <a:t>Сведения об участниках ГИА-11 </a:t>
            </a:r>
          </a:p>
          <a:p>
            <a:pPr fontAlgn="auto">
              <a:spcBef>
                <a:spcPts val="0"/>
              </a:spcBef>
              <a:spcAft>
                <a:spcPts val="0"/>
              </a:spcAft>
              <a:defRPr/>
            </a:pPr>
            <a:r>
              <a:rPr lang="ru-RU" sz="2400" b="1" dirty="0">
                <a:latin typeface="+mn-lt"/>
              </a:rPr>
              <a:t>Особое внимание:</a:t>
            </a:r>
          </a:p>
          <a:p>
            <a:pPr marL="342900" indent="-342900" fontAlgn="auto">
              <a:spcBef>
                <a:spcPts val="0"/>
              </a:spcBef>
              <a:spcAft>
                <a:spcPts val="0"/>
              </a:spcAft>
              <a:buFontTx/>
              <a:buChar char="-"/>
              <a:defRPr/>
            </a:pPr>
            <a:r>
              <a:rPr lang="ru-RU" sz="2400" dirty="0">
                <a:latin typeface="+mn-lt"/>
              </a:rPr>
              <a:t>Категория; </a:t>
            </a:r>
          </a:p>
          <a:p>
            <a:pPr marL="342900" indent="-342900" fontAlgn="auto">
              <a:spcBef>
                <a:spcPts val="0"/>
              </a:spcBef>
              <a:spcAft>
                <a:spcPts val="0"/>
              </a:spcAft>
              <a:buFontTx/>
              <a:buChar char="-"/>
              <a:defRPr/>
            </a:pPr>
            <a:r>
              <a:rPr lang="ru-RU" sz="2400" dirty="0">
                <a:latin typeface="+mn-lt"/>
              </a:rPr>
              <a:t>Выбор предметов (отсутствие совпадения дат экзаменов, назначение </a:t>
            </a:r>
            <a:r>
              <a:rPr lang="ru-RU" sz="2400" b="1" dirty="0">
                <a:latin typeface="+mn-lt"/>
              </a:rPr>
              <a:t>на резервный день </a:t>
            </a:r>
            <a:r>
              <a:rPr lang="ru-RU" sz="2400" b="1" dirty="0">
                <a:solidFill>
                  <a:srgbClr val="FF0000"/>
                </a:solidFill>
                <a:latin typeface="+mn-lt"/>
              </a:rPr>
              <a:t>только </a:t>
            </a:r>
            <a:r>
              <a:rPr lang="ru-RU" sz="2400" b="1" dirty="0">
                <a:latin typeface="+mn-lt"/>
              </a:rPr>
              <a:t>в случае совпадения дат);</a:t>
            </a:r>
          </a:p>
          <a:p>
            <a:pPr marL="342900" indent="-342900" fontAlgn="auto">
              <a:spcBef>
                <a:spcPts val="0"/>
              </a:spcBef>
              <a:spcAft>
                <a:spcPts val="0"/>
              </a:spcAft>
              <a:buFontTx/>
              <a:buChar char="-"/>
              <a:defRPr/>
            </a:pPr>
            <a:r>
              <a:rPr lang="ru-RU" sz="2400" dirty="0">
                <a:latin typeface="+mn-lt"/>
              </a:rPr>
              <a:t>Этап ЕГЭ (</a:t>
            </a:r>
            <a:r>
              <a:rPr lang="ru-RU" sz="2400" b="1" dirty="0">
                <a:latin typeface="+mn-lt"/>
              </a:rPr>
              <a:t>в случае выбора досрочного этапа необходимо </a:t>
            </a:r>
            <a:r>
              <a:rPr lang="ru-RU" sz="2400" b="1" dirty="0">
                <a:solidFill>
                  <a:srgbClr val="FF0000"/>
                </a:solidFill>
                <a:latin typeface="+mn-lt"/>
              </a:rPr>
              <a:t>официальное письмо с обоснованием</a:t>
            </a:r>
            <a:r>
              <a:rPr lang="ru-RU" sz="2400" dirty="0">
                <a:latin typeface="+mn-lt"/>
              </a:rPr>
              <a:t>);</a:t>
            </a:r>
          </a:p>
          <a:p>
            <a:pPr marL="342900" indent="-342900" fontAlgn="auto">
              <a:spcBef>
                <a:spcPts val="0"/>
              </a:spcBef>
              <a:spcAft>
                <a:spcPts val="0"/>
              </a:spcAft>
              <a:buFontTx/>
              <a:buChar char="-"/>
              <a:defRPr/>
            </a:pPr>
            <a:r>
              <a:rPr lang="ru-RU" sz="2400" dirty="0">
                <a:latin typeface="+mn-lt"/>
              </a:rPr>
              <a:t>Профильные предметы;</a:t>
            </a:r>
          </a:p>
          <a:p>
            <a:pPr marL="342900" indent="-342900" fontAlgn="auto">
              <a:spcBef>
                <a:spcPts val="0"/>
              </a:spcBef>
              <a:spcAft>
                <a:spcPts val="0"/>
              </a:spcAft>
              <a:buFontTx/>
              <a:buChar char="-"/>
              <a:defRPr/>
            </a:pPr>
            <a:r>
              <a:rPr lang="ru-RU" sz="2400" dirty="0">
                <a:latin typeface="+mn-lt"/>
              </a:rPr>
              <a:t>Всем участникам ГВЭ и/или ЕГЭ со специализированной рассадкой необходимо указать «Участник с ОВЗ» </a:t>
            </a:r>
          </a:p>
          <a:p>
            <a:pPr fontAlgn="auto">
              <a:spcBef>
                <a:spcPts val="0"/>
              </a:spcBef>
              <a:spcAft>
                <a:spcPts val="0"/>
              </a:spcAft>
              <a:defRPr/>
            </a:pPr>
            <a:endParaRPr lang="ru-RU" sz="1200" dirty="0">
              <a:latin typeface="+mn-lt"/>
            </a:endParaRPr>
          </a:p>
        </p:txBody>
      </p:sp>
      <p:sp>
        <p:nvSpPr>
          <p:cNvPr id="5" name="Прямоугольник 4"/>
          <p:cNvSpPr/>
          <p:nvPr/>
        </p:nvSpPr>
        <p:spPr>
          <a:xfrm>
            <a:off x="325438" y="5033963"/>
            <a:ext cx="9332912" cy="153511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3200" b="1" dirty="0"/>
              <a:t>Изменение ФИО и паспортных данных не допустимо! </a:t>
            </a:r>
            <a:r>
              <a:rPr lang="ru-RU" sz="3200" dirty="0"/>
              <a:t>Коррекция персональных данных будет осуществляться только по скан-копии паспорта</a:t>
            </a:r>
            <a:r>
              <a:rPr lang="ru-RU" sz="4000" dirty="0"/>
              <a:t>. </a:t>
            </a:r>
            <a:endParaRPr lang="ru-RU" sz="4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88913"/>
            <a:ext cx="9258300" cy="647700"/>
          </a:xfrm>
        </p:spPr>
        <p:style>
          <a:lnRef idx="1">
            <a:schemeClr val="accent3"/>
          </a:lnRef>
          <a:fillRef idx="2">
            <a:schemeClr val="accent3"/>
          </a:fillRef>
          <a:effectRef idx="1">
            <a:schemeClr val="accent3"/>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ГИА-11</a:t>
            </a:r>
            <a:endParaRPr lang="ru-RU" sz="3600" b="1" dirty="0"/>
          </a:p>
        </p:txBody>
      </p:sp>
      <p:sp>
        <p:nvSpPr>
          <p:cNvPr id="3" name="TextBox 2"/>
          <p:cNvSpPr txBox="1"/>
          <p:nvPr/>
        </p:nvSpPr>
        <p:spPr>
          <a:xfrm>
            <a:off x="193675" y="1052513"/>
            <a:ext cx="9882188" cy="48323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ru-RU" sz="2800" b="1" dirty="0">
                <a:solidFill>
                  <a:srgbClr val="FF0000"/>
                </a:solidFill>
              </a:rPr>
              <a:t>До 1 февраля </a:t>
            </a:r>
            <a:r>
              <a:rPr lang="ru-RU" sz="2800" dirty="0"/>
              <a:t>необходимо направить:</a:t>
            </a:r>
          </a:p>
          <a:p>
            <a:pPr marL="171450" indent="-171450" fontAlgn="auto">
              <a:spcBef>
                <a:spcPts val="0"/>
              </a:spcBef>
              <a:spcAft>
                <a:spcPts val="0"/>
              </a:spcAft>
              <a:buFont typeface="Wingdings" pitchFamily="2" charset="2"/>
              <a:buChar char="ü"/>
              <a:defRPr/>
            </a:pPr>
            <a:r>
              <a:rPr lang="ru-RU" sz="2800" dirty="0"/>
              <a:t> Файл экспорта из ПО РИС ГИА-11 с внесенной информацией;</a:t>
            </a:r>
          </a:p>
          <a:p>
            <a:pPr marL="171450" indent="-171450" fontAlgn="auto">
              <a:spcBef>
                <a:spcPts val="0"/>
              </a:spcBef>
              <a:spcAft>
                <a:spcPts val="0"/>
              </a:spcAft>
              <a:buFont typeface="Wingdings" pitchFamily="2" charset="2"/>
              <a:buChar char="ü"/>
              <a:defRPr/>
            </a:pPr>
            <a:r>
              <a:rPr lang="ru-RU" sz="2800" dirty="0"/>
              <a:t>Скан-копии рекомендаций ПМПК для участников ГВЭ-11 и/или ЕГЭ со специализированной рассадкой;</a:t>
            </a:r>
          </a:p>
          <a:p>
            <a:pPr marL="171450" indent="-171450" fontAlgn="auto">
              <a:spcBef>
                <a:spcPts val="0"/>
              </a:spcBef>
              <a:spcAft>
                <a:spcPts val="0"/>
              </a:spcAft>
              <a:buFont typeface="Wingdings" pitchFamily="2" charset="2"/>
              <a:buChar char="ü"/>
              <a:defRPr/>
            </a:pPr>
            <a:r>
              <a:rPr lang="ru-RU" sz="2800" dirty="0"/>
              <a:t> Скан-копии справок о необходимости обучения на дому и рекомендаций ПМПК (в случае ППЭ на дому);</a:t>
            </a:r>
            <a:endParaRPr lang="ru-RU" sz="2800" b="1" dirty="0"/>
          </a:p>
          <a:p>
            <a:pPr marL="171450" indent="-171450" fontAlgn="auto">
              <a:spcBef>
                <a:spcPts val="0"/>
              </a:spcBef>
              <a:spcAft>
                <a:spcPts val="0"/>
              </a:spcAft>
              <a:buFont typeface="Wingdings" pitchFamily="2" charset="2"/>
              <a:buChar char="ü"/>
              <a:defRPr/>
            </a:pPr>
            <a:r>
              <a:rPr lang="ru-RU" sz="2800" dirty="0"/>
              <a:t> Письмо по досрочному этапу (в случае необходимости);</a:t>
            </a:r>
          </a:p>
          <a:p>
            <a:pPr marL="171450" indent="-171450" fontAlgn="auto">
              <a:spcBef>
                <a:spcPts val="0"/>
              </a:spcBef>
              <a:spcAft>
                <a:spcPts val="0"/>
              </a:spcAft>
              <a:buFont typeface="Wingdings" pitchFamily="2" charset="2"/>
              <a:buChar char="ü"/>
              <a:defRPr/>
            </a:pPr>
            <a:r>
              <a:rPr lang="ru-RU" sz="2800" dirty="0"/>
              <a:t>Распределение выпускников по ППЭ для г. Чебоксары и г. Новочебоксарск (в свободной форме)</a:t>
            </a:r>
          </a:p>
          <a:p>
            <a:pPr marL="171450" indent="-171450" fontAlgn="auto">
              <a:spcBef>
                <a:spcPts val="0"/>
              </a:spcBef>
              <a:spcAft>
                <a:spcPts val="0"/>
              </a:spcAft>
              <a:buFont typeface="Wingdings" pitchFamily="2" charset="2"/>
              <a:buChar char="ü"/>
              <a:defRPr/>
            </a:pPr>
            <a:endParaRPr lang="ru-RU" sz="2800" dirty="0"/>
          </a:p>
          <a:p>
            <a:pPr marL="171450" indent="-171450" fontAlgn="auto">
              <a:spcBef>
                <a:spcPts val="0"/>
              </a:spcBef>
              <a:spcAft>
                <a:spcPts val="0"/>
              </a:spcAft>
              <a:buFont typeface="Wingdings" pitchFamily="2" charset="2"/>
              <a:buChar char="ü"/>
              <a:defRPr/>
            </a:pPr>
            <a:r>
              <a:rPr lang="ru-RU" sz="2800" b="1" dirty="0">
                <a:solidFill>
                  <a:srgbClr val="FF0000"/>
                </a:solidFill>
              </a:rPr>
              <a:t>Версия ПО – 20.03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r>
              <a:rPr lang="ru-RU" sz="2400" u="sng" smtClean="0">
                <a:hlinkClick r:id="rId2"/>
              </a:rPr>
              <a:t> Приказ Министерства образования и молодежной политики Чувашской Республики от 13.01.2020 № 27 «Об утверждении минимального количества баллов за итоговое собеседование по русскому языку</a:t>
            </a:r>
            <a:endParaRPr lang="ru-RU" sz="2400" smtClean="0"/>
          </a:p>
        </p:txBody>
      </p:sp>
      <p:sp>
        <p:nvSpPr>
          <p:cNvPr id="18434" name="Содержимое 2"/>
          <p:cNvSpPr>
            <a:spLocks noGrp="1"/>
          </p:cNvSpPr>
          <p:nvPr>
            <p:ph idx="1"/>
          </p:nvPr>
        </p:nvSpPr>
        <p:spPr>
          <a:xfrm>
            <a:off x="336550" y="1928813"/>
            <a:ext cx="9424988" cy="4356100"/>
          </a:xfrm>
        </p:spPr>
        <p:txBody>
          <a:bodyPr/>
          <a:lstStyle/>
          <a:p>
            <a:pPr eaLnBrk="1" hangingPunct="1"/>
            <a:r>
              <a:rPr lang="ru-RU" sz="2800" smtClean="0"/>
              <a:t>минимальное количество баллов за ИС-9 для выставления отметки «зачет» – </a:t>
            </a:r>
            <a:r>
              <a:rPr lang="ru-RU" sz="2800" b="1" smtClean="0"/>
              <a:t>10 баллов</a:t>
            </a:r>
            <a:r>
              <a:rPr lang="ru-RU" sz="2800" smtClean="0"/>
              <a:t>;</a:t>
            </a:r>
          </a:p>
          <a:p>
            <a:pPr eaLnBrk="1" hangingPunct="1"/>
            <a:r>
              <a:rPr lang="ru-RU" sz="2800" smtClean="0"/>
              <a:t>минимальное количество баллов за ИС-9 для выставления отметки «зачет» участникам ИС-9 с ОВЗ, детям-инвалидам и инвалидам при наличии </a:t>
            </a:r>
            <a:r>
              <a:rPr lang="ru-RU" sz="2800" b="1" u="sng" smtClean="0">
                <a:solidFill>
                  <a:srgbClr val="FF0000"/>
                </a:solidFill>
              </a:rPr>
              <a:t>соответствующей рекомендации ПМПК  согласно приложения к приказу </a:t>
            </a:r>
            <a:r>
              <a:rPr lang="ru-RU" sz="2800" smtClean="0"/>
              <a:t>(</a:t>
            </a:r>
            <a:r>
              <a:rPr lang="ru-RU" sz="2800" i="1" smtClean="0"/>
              <a:t>В рекомендации ПМПК должно быть указано о снижении минимального количества баллов на ИС-9).</a:t>
            </a:r>
          </a:p>
          <a:p>
            <a:pPr eaLnBrk="1" hangingPunct="1"/>
            <a:endParaRPr lang="ru-RU"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38" y="1077913"/>
            <a:ext cx="9883775" cy="5264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ru-RU" sz="2800" dirty="0"/>
              <a:t>Файл экспорта из ПО РИС ГИА-11 должен содержать информацию (письмо ЦНОТ № от №</a:t>
            </a:r>
            <a:r>
              <a:rPr lang="en-US" sz="2800" dirty="0"/>
              <a:t> 432 </a:t>
            </a:r>
            <a:r>
              <a:rPr lang="ru-RU" sz="2800" dirty="0"/>
              <a:t>от </a:t>
            </a:r>
            <a:r>
              <a:rPr lang="en-US" sz="2800" dirty="0"/>
              <a:t>16 </a:t>
            </a:r>
            <a:r>
              <a:rPr lang="ru-RU" sz="2800" dirty="0"/>
              <a:t>декабря 2019 г :</a:t>
            </a:r>
          </a:p>
          <a:p>
            <a:pPr fontAlgn="auto">
              <a:spcBef>
                <a:spcPts val="0"/>
              </a:spcBef>
              <a:spcAft>
                <a:spcPts val="0"/>
              </a:spcAft>
              <a:defRPr/>
            </a:pPr>
            <a:r>
              <a:rPr lang="ru-RU" sz="2800" dirty="0"/>
              <a:t>- об участниках ГИА </a:t>
            </a:r>
            <a:r>
              <a:rPr lang="ru-RU" sz="2800" b="1" dirty="0"/>
              <a:t>всех категорий</a:t>
            </a:r>
            <a:r>
              <a:rPr lang="ru-RU" sz="2800" dirty="0"/>
              <a:t> с указанием перечня учебных предметов, выбранных для сдачи ГИА, о форме ГИА, включая категории лиц с ОВЗ, детей-инвалидов или инвалидов;</a:t>
            </a:r>
          </a:p>
          <a:p>
            <a:pPr fontAlgn="auto">
              <a:spcBef>
                <a:spcPts val="0"/>
              </a:spcBef>
              <a:spcAft>
                <a:spcPts val="0"/>
              </a:spcAft>
              <a:defRPr/>
            </a:pPr>
            <a:r>
              <a:rPr lang="ru-RU" sz="2800" dirty="0"/>
              <a:t>-о ППЭ, включая информацию об аудиторном фонде (все аудитории, в т.ч. специализированные, а также для ГВЭ, должны быть оснащены </a:t>
            </a:r>
            <a:r>
              <a:rPr lang="ru-RU" sz="2800" dirty="0" err="1"/>
              <a:t>онлайн</a:t>
            </a:r>
            <a:r>
              <a:rPr lang="ru-RU" sz="2800" dirty="0"/>
              <a:t> видеонаблюдением);</a:t>
            </a:r>
          </a:p>
          <a:p>
            <a:pPr fontAlgn="auto">
              <a:spcBef>
                <a:spcPts val="0"/>
              </a:spcBef>
              <a:spcAft>
                <a:spcPts val="0"/>
              </a:spcAft>
              <a:defRPr/>
            </a:pPr>
            <a:r>
              <a:rPr lang="ru-RU" sz="2800" dirty="0"/>
              <a:t>- о членах ГЭК, руководителях ППЭ и технических специалистах ППЭ (включая номер сотового телефона, уникальный адрес электронной почты и </a:t>
            </a:r>
            <a:r>
              <a:rPr lang="ru-RU" sz="2800" b="1" u="sng" dirty="0"/>
              <a:t>прикрепление к ППЭ</a:t>
            </a:r>
            <a:r>
              <a:rPr lang="ru-RU" sz="2800" dirty="0"/>
              <a:t>). </a:t>
            </a:r>
          </a:p>
        </p:txBody>
      </p:sp>
      <p:sp>
        <p:nvSpPr>
          <p:cNvPr id="6" name="Заголовок 3"/>
          <p:cNvSpPr>
            <a:spLocks noGrp="1"/>
          </p:cNvSpPr>
          <p:nvPr>
            <p:ph type="title"/>
          </p:nvPr>
        </p:nvSpPr>
        <p:spPr>
          <a:xfrm>
            <a:off x="514350" y="274638"/>
            <a:ext cx="9258300" cy="725487"/>
          </a:xfrm>
        </p:spPr>
        <p:style>
          <a:lnRef idx="1">
            <a:schemeClr val="accent3"/>
          </a:lnRef>
          <a:fillRef idx="2">
            <a:schemeClr val="accent3"/>
          </a:fillRef>
          <a:effectRef idx="1">
            <a:schemeClr val="accent3"/>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ГИА-11</a:t>
            </a:r>
            <a:endParaRPr lang="ru-RU" sz="3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p:nvPr>
        </p:nvSpPr>
        <p:spPr/>
        <p:txBody>
          <a:bodyPr/>
          <a:lstStyle/>
          <a:p>
            <a:pPr eaLnBrk="1" hangingPunct="1"/>
            <a:endParaRPr lang="ru-RU" smtClean="0"/>
          </a:p>
        </p:txBody>
      </p:sp>
      <p:pic>
        <p:nvPicPr>
          <p:cNvPr id="56322" name="Picture 3"/>
          <p:cNvPicPr>
            <a:picLocks noChangeAspect="1" noChangeArrowheads="1"/>
          </p:cNvPicPr>
          <p:nvPr/>
        </p:nvPicPr>
        <p:blipFill>
          <a:blip r:embed="rId2" cstate="print"/>
          <a:srcRect/>
          <a:stretch>
            <a:fillRect/>
          </a:stretch>
        </p:blipFill>
        <p:spPr bwMode="auto">
          <a:xfrm>
            <a:off x="0" y="1844675"/>
            <a:ext cx="1029017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25463" y="115888"/>
            <a:ext cx="9258300" cy="649287"/>
          </a:xfrm>
        </p:spPr>
        <p:style>
          <a:lnRef idx="1">
            <a:schemeClr val="accent3"/>
          </a:lnRef>
          <a:fillRef idx="2">
            <a:schemeClr val="accent3"/>
          </a:fillRef>
          <a:effectRef idx="1">
            <a:schemeClr val="accent3"/>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ГИА-11</a:t>
            </a:r>
            <a:endParaRPr lang="ru-RU" sz="3600" b="1" dirty="0"/>
          </a:p>
        </p:txBody>
      </p:sp>
      <p:sp>
        <p:nvSpPr>
          <p:cNvPr id="57346" name="TextBox 2"/>
          <p:cNvSpPr txBox="1">
            <a:spLocks noChangeArrowheads="1"/>
          </p:cNvSpPr>
          <p:nvPr/>
        </p:nvSpPr>
        <p:spPr bwMode="auto">
          <a:xfrm>
            <a:off x="201613" y="733425"/>
            <a:ext cx="9883775" cy="5262563"/>
          </a:xfrm>
          <a:prstGeom prst="rect">
            <a:avLst/>
          </a:prstGeom>
          <a:noFill/>
          <a:ln w="9525">
            <a:noFill/>
            <a:miter lim="800000"/>
            <a:headEnd/>
            <a:tailEnd/>
          </a:ln>
        </p:spPr>
        <p:txBody>
          <a:bodyPr>
            <a:spAutoFit/>
          </a:bodyPr>
          <a:lstStyle/>
          <a:p>
            <a:r>
              <a:rPr lang="ru-RU" sz="2800" b="1">
                <a:solidFill>
                  <a:srgbClr val="FF0000"/>
                </a:solidFill>
                <a:latin typeface="Calibri" pitchFamily="34" charset="0"/>
              </a:rPr>
              <a:t>До 7 февраля из РЦОИ в МОУО</a:t>
            </a:r>
            <a:r>
              <a:rPr lang="ru-RU" sz="2800" b="1">
                <a:latin typeface="Calibri" pitchFamily="34" charset="0"/>
              </a:rPr>
              <a:t> будут направлены ведомости с информацией об участниках ГИА-11 для выверки. </a:t>
            </a:r>
          </a:p>
          <a:p>
            <a:r>
              <a:rPr lang="ru-RU" sz="2800" b="1">
                <a:solidFill>
                  <a:srgbClr val="FF0000"/>
                </a:solidFill>
                <a:latin typeface="Calibri" pitchFamily="34" charset="0"/>
              </a:rPr>
              <a:t>До 14 февраля 2020 г. </a:t>
            </a:r>
            <a:r>
              <a:rPr lang="ru-RU" sz="2800" b="1">
                <a:latin typeface="Calibri" pitchFamily="34" charset="0"/>
              </a:rPr>
              <a:t>необходимо отправить информацию о результатах проверки </a:t>
            </a:r>
            <a:r>
              <a:rPr lang="ru-RU" sz="2800" b="1">
                <a:solidFill>
                  <a:srgbClr val="FF0000"/>
                </a:solidFill>
                <a:latin typeface="Calibri" pitchFamily="34" charset="0"/>
              </a:rPr>
              <a:t>ведомостей, выгруженных из ФИС.</a:t>
            </a:r>
          </a:p>
          <a:p>
            <a:endParaRPr lang="ru-RU" sz="2800">
              <a:latin typeface="Calibri" pitchFamily="34" charset="0"/>
            </a:endParaRPr>
          </a:p>
          <a:p>
            <a:r>
              <a:rPr lang="ru-RU" sz="2800">
                <a:latin typeface="Calibri" pitchFamily="34" charset="0"/>
              </a:rPr>
              <a:t>Коррекция персональных данных будет осуществлять только по скан-копии паспорта. </a:t>
            </a:r>
          </a:p>
          <a:p>
            <a:endParaRPr lang="ru-RU" sz="2800">
              <a:latin typeface="Calibri" pitchFamily="34" charset="0"/>
            </a:endParaRPr>
          </a:p>
          <a:p>
            <a:r>
              <a:rPr lang="ru-RU" sz="2800" b="1">
                <a:solidFill>
                  <a:srgbClr val="FF0000"/>
                </a:solidFill>
                <a:latin typeface="Calibri" pitchFamily="34" charset="0"/>
              </a:rPr>
              <a:t>Бесполезно </a:t>
            </a:r>
            <a:r>
              <a:rPr lang="ru-RU" sz="2800" b="1">
                <a:latin typeface="Calibri" pitchFamily="34" charset="0"/>
              </a:rPr>
              <a:t>вносить информацию в ПО РИС ГИА-11 после 1 февраля и до получения файла импорта из РЦОИ с распределением участников ГИА-11 по ППЭ и возможностью печати уведомлений на экзамены!</a:t>
            </a:r>
            <a:endParaRPr lang="ru-RU" sz="28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88913"/>
            <a:ext cx="9258300" cy="64770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ГИА-9</a:t>
            </a:r>
            <a:endParaRPr lang="ru-RU" sz="3600" b="1" dirty="0"/>
          </a:p>
        </p:txBody>
      </p:sp>
      <p:sp>
        <p:nvSpPr>
          <p:cNvPr id="3" name="TextBox 2"/>
          <p:cNvSpPr txBox="1"/>
          <p:nvPr/>
        </p:nvSpPr>
        <p:spPr>
          <a:xfrm>
            <a:off x="449263" y="1052513"/>
            <a:ext cx="9272587" cy="4094162"/>
          </a:xfrm>
          <a:prstGeom prst="rect">
            <a:avLst/>
          </a:prstGeom>
          <a:noFill/>
        </p:spPr>
        <p:txBody>
          <a:bodyPr>
            <a:spAutoFit/>
          </a:bodyPr>
          <a:lstStyle/>
          <a:p>
            <a:pPr algn="just" fontAlgn="auto">
              <a:spcBef>
                <a:spcPts val="0"/>
              </a:spcBef>
              <a:spcAft>
                <a:spcPts val="0"/>
              </a:spcAft>
              <a:defRPr/>
            </a:pPr>
            <a:r>
              <a:rPr lang="ru-RU" sz="2800" b="1" dirty="0">
                <a:solidFill>
                  <a:srgbClr val="FF0000"/>
                </a:solidFill>
                <a:latin typeface="+mn-lt"/>
              </a:rPr>
              <a:t>До 27 января 2020 г. </a:t>
            </a:r>
            <a:r>
              <a:rPr lang="ru-RU" sz="2800" b="1" dirty="0">
                <a:latin typeface="+mn-lt"/>
              </a:rPr>
              <a:t>необходимо было представить следующие сведения (через ПО РИС ГИА-</a:t>
            </a:r>
            <a:r>
              <a:rPr lang="en-US" sz="2800" b="1" dirty="0">
                <a:latin typeface="+mn-lt"/>
              </a:rPr>
              <a:t>9</a:t>
            </a:r>
            <a:r>
              <a:rPr lang="ru-RU" sz="2800" b="1" dirty="0">
                <a:latin typeface="+mn-lt"/>
              </a:rPr>
              <a:t>):</a:t>
            </a:r>
          </a:p>
          <a:p>
            <a:pPr algn="just" fontAlgn="auto">
              <a:spcBef>
                <a:spcPts val="0"/>
              </a:spcBef>
              <a:spcAft>
                <a:spcPts val="0"/>
              </a:spcAft>
              <a:buFontTx/>
              <a:buChar char="-"/>
              <a:defRPr/>
            </a:pPr>
            <a:r>
              <a:rPr lang="ru-RU" sz="2800" b="1" dirty="0">
                <a:latin typeface="+mn-lt"/>
              </a:rPr>
              <a:t> сведения о МСУ, образовательных организациях</a:t>
            </a:r>
          </a:p>
          <a:p>
            <a:pPr algn="just" fontAlgn="auto">
              <a:spcBef>
                <a:spcPts val="0"/>
              </a:spcBef>
              <a:spcAft>
                <a:spcPts val="0"/>
              </a:spcAft>
              <a:defRPr/>
            </a:pPr>
            <a:r>
              <a:rPr lang="ru-RU" sz="2800" dirty="0">
                <a:latin typeface="+mn-lt"/>
              </a:rPr>
              <a:t>коды ОО должны соответствовать РИС ГИА-11 (в случае наличия);</a:t>
            </a:r>
            <a:endParaRPr lang="ru-RU" sz="2800" b="1" dirty="0">
              <a:latin typeface="+mn-lt"/>
            </a:endParaRPr>
          </a:p>
          <a:p>
            <a:pPr marL="342900" indent="-342900" algn="just" fontAlgn="auto">
              <a:spcBef>
                <a:spcPts val="0"/>
              </a:spcBef>
              <a:spcAft>
                <a:spcPts val="0"/>
              </a:spcAft>
              <a:buFontTx/>
              <a:buChar char="-"/>
              <a:defRPr/>
            </a:pPr>
            <a:r>
              <a:rPr lang="ru-RU" sz="2800" b="1" dirty="0">
                <a:latin typeface="+mn-lt"/>
              </a:rPr>
              <a:t>сведения об участниках ГИА-9:</a:t>
            </a:r>
          </a:p>
          <a:p>
            <a:pPr marL="342900" indent="-342900" algn="just" fontAlgn="auto">
              <a:spcBef>
                <a:spcPts val="0"/>
              </a:spcBef>
              <a:spcAft>
                <a:spcPts val="0"/>
              </a:spcAft>
              <a:defRPr/>
            </a:pPr>
            <a:r>
              <a:rPr lang="ru-RU" sz="2800" dirty="0">
                <a:latin typeface="+mn-lt"/>
              </a:rPr>
              <a:t>выпускниках </a:t>
            </a:r>
            <a:r>
              <a:rPr lang="ru-RU" sz="2800" dirty="0">
                <a:solidFill>
                  <a:srgbClr val="C00000"/>
                </a:solidFill>
                <a:latin typeface="+mn-lt"/>
              </a:rPr>
              <a:t>текущего года </a:t>
            </a:r>
            <a:r>
              <a:rPr lang="ru-RU" sz="2800" dirty="0">
                <a:latin typeface="+mn-lt"/>
              </a:rPr>
              <a:t>с указанием итогового собеседования по русскому языку.</a:t>
            </a:r>
          </a:p>
          <a:p>
            <a:pPr fontAlgn="auto">
              <a:spcBef>
                <a:spcPts val="0"/>
              </a:spcBef>
              <a:spcAft>
                <a:spcPts val="0"/>
              </a:spcAft>
              <a:defRPr/>
            </a:pPr>
            <a:endParaRPr lang="ru-RU" sz="2400" dirty="0">
              <a:latin typeface="+mn-lt"/>
            </a:endParaRPr>
          </a:p>
          <a:p>
            <a:pPr fontAlgn="auto">
              <a:spcBef>
                <a:spcPts val="0"/>
              </a:spcBef>
              <a:spcAft>
                <a:spcPts val="0"/>
              </a:spcAft>
              <a:defRPr/>
            </a:pPr>
            <a:endParaRPr lang="ru-RU" sz="12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88913"/>
            <a:ext cx="9258300" cy="64770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ГИА-9</a:t>
            </a:r>
            <a:endParaRPr lang="ru-RU" sz="3600" b="1" dirty="0"/>
          </a:p>
        </p:txBody>
      </p:sp>
      <p:sp>
        <p:nvSpPr>
          <p:cNvPr id="3" name="TextBox 2"/>
          <p:cNvSpPr txBox="1"/>
          <p:nvPr/>
        </p:nvSpPr>
        <p:spPr>
          <a:xfrm>
            <a:off x="193675" y="1052513"/>
            <a:ext cx="9882188" cy="4708525"/>
          </a:xfrm>
          <a:prstGeom prst="rect">
            <a:avLst/>
          </a:prstGeom>
          <a:noFill/>
        </p:spPr>
        <p:txBody>
          <a:bodyPr>
            <a:spAutoFit/>
          </a:bodyPr>
          <a:lstStyle/>
          <a:p>
            <a:pPr algn="just" fontAlgn="auto">
              <a:spcBef>
                <a:spcPts val="0"/>
              </a:spcBef>
              <a:spcAft>
                <a:spcPts val="0"/>
              </a:spcAft>
              <a:defRPr/>
            </a:pPr>
            <a:r>
              <a:rPr lang="ru-RU" sz="2400" b="1" dirty="0">
                <a:solidFill>
                  <a:srgbClr val="FF0000"/>
                </a:solidFill>
                <a:latin typeface="+mn-lt"/>
              </a:rPr>
              <a:t>До 1 марта </a:t>
            </a:r>
            <a:r>
              <a:rPr lang="ru-RU" sz="2400" dirty="0">
                <a:latin typeface="+mn-lt"/>
              </a:rPr>
              <a:t>необходимо представить следующие сведения (через ПО РИС ГИА-9):</a:t>
            </a:r>
          </a:p>
          <a:p>
            <a:pPr algn="ctr" fontAlgn="auto">
              <a:spcBef>
                <a:spcPts val="0"/>
              </a:spcBef>
              <a:spcAft>
                <a:spcPts val="0"/>
              </a:spcAft>
              <a:defRPr/>
            </a:pPr>
            <a:r>
              <a:rPr lang="ru-RU" sz="2400" b="1" dirty="0">
                <a:latin typeface="+mn-lt"/>
              </a:rPr>
              <a:t>Сведения об участниках ГИА-9 </a:t>
            </a:r>
          </a:p>
          <a:p>
            <a:pPr algn="ctr" fontAlgn="auto">
              <a:spcBef>
                <a:spcPts val="0"/>
              </a:spcBef>
              <a:spcAft>
                <a:spcPts val="0"/>
              </a:spcAft>
              <a:defRPr/>
            </a:pPr>
            <a:r>
              <a:rPr lang="ru-RU" sz="2400" u="sng" dirty="0">
                <a:latin typeface="+mn-lt"/>
              </a:rPr>
              <a:t>(в т.ч. о выпускниках прошлых лет, не прошедших ГИА)</a:t>
            </a:r>
          </a:p>
          <a:p>
            <a:pPr fontAlgn="auto">
              <a:spcBef>
                <a:spcPts val="0"/>
              </a:spcBef>
              <a:spcAft>
                <a:spcPts val="0"/>
              </a:spcAft>
              <a:defRPr/>
            </a:pPr>
            <a:r>
              <a:rPr lang="ru-RU" sz="2400" b="1" dirty="0">
                <a:latin typeface="+mn-lt"/>
              </a:rPr>
              <a:t>Особое внимание:</a:t>
            </a:r>
          </a:p>
          <a:p>
            <a:pPr marL="342900" indent="-342900" fontAlgn="auto">
              <a:spcBef>
                <a:spcPts val="0"/>
              </a:spcBef>
              <a:spcAft>
                <a:spcPts val="0"/>
              </a:spcAft>
              <a:buFontTx/>
              <a:buChar char="-"/>
              <a:defRPr/>
            </a:pPr>
            <a:r>
              <a:rPr lang="ru-RU" sz="2400" dirty="0">
                <a:latin typeface="+mn-lt"/>
              </a:rPr>
              <a:t>Категория;</a:t>
            </a:r>
          </a:p>
          <a:p>
            <a:pPr marL="342900" indent="-342900" fontAlgn="auto">
              <a:spcBef>
                <a:spcPts val="0"/>
              </a:spcBef>
              <a:spcAft>
                <a:spcPts val="0"/>
              </a:spcAft>
              <a:buFontTx/>
              <a:buChar char="-"/>
              <a:defRPr/>
            </a:pPr>
            <a:r>
              <a:rPr lang="ru-RU" sz="2400" dirty="0">
                <a:latin typeface="+mn-lt"/>
              </a:rPr>
              <a:t>Выбор предметов (отсутствие совпадения дат экзаменов, </a:t>
            </a:r>
            <a:r>
              <a:rPr lang="ru-RU" sz="2400" b="1" dirty="0">
                <a:latin typeface="+mn-lt"/>
              </a:rPr>
              <a:t>назначение на резервный день </a:t>
            </a:r>
            <a:r>
              <a:rPr lang="ru-RU" sz="2400" b="1" dirty="0">
                <a:solidFill>
                  <a:srgbClr val="FF0000"/>
                </a:solidFill>
                <a:latin typeface="+mn-lt"/>
              </a:rPr>
              <a:t>только </a:t>
            </a:r>
            <a:r>
              <a:rPr lang="ru-RU" sz="2400" b="1" dirty="0">
                <a:latin typeface="+mn-lt"/>
              </a:rPr>
              <a:t>в случае совпадения дат)</a:t>
            </a:r>
            <a:r>
              <a:rPr lang="ru-RU" sz="2400" dirty="0">
                <a:latin typeface="+mn-lt"/>
              </a:rPr>
              <a:t>;</a:t>
            </a:r>
          </a:p>
          <a:p>
            <a:pPr marL="342900" indent="-342900" fontAlgn="auto">
              <a:spcBef>
                <a:spcPts val="0"/>
              </a:spcBef>
              <a:spcAft>
                <a:spcPts val="0"/>
              </a:spcAft>
              <a:buFontTx/>
              <a:buChar char="-"/>
              <a:defRPr/>
            </a:pPr>
            <a:r>
              <a:rPr lang="ru-RU" sz="2400" dirty="0">
                <a:latin typeface="+mn-lt"/>
              </a:rPr>
              <a:t>Этап ОГЭ (в случае выбора досрочного этапа необходимо </a:t>
            </a:r>
            <a:r>
              <a:rPr lang="ru-RU" sz="2400" b="1" dirty="0">
                <a:solidFill>
                  <a:srgbClr val="FF0000"/>
                </a:solidFill>
                <a:latin typeface="+mn-lt"/>
              </a:rPr>
              <a:t>официальное письмо с обоснованием</a:t>
            </a:r>
            <a:r>
              <a:rPr lang="ru-RU" sz="2400" dirty="0">
                <a:latin typeface="+mn-lt"/>
              </a:rPr>
              <a:t>);</a:t>
            </a:r>
          </a:p>
          <a:p>
            <a:pPr marL="342900" indent="-342900" fontAlgn="auto">
              <a:spcBef>
                <a:spcPts val="0"/>
              </a:spcBef>
              <a:spcAft>
                <a:spcPts val="0"/>
              </a:spcAft>
              <a:buFontTx/>
              <a:buChar char="-"/>
              <a:defRPr/>
            </a:pPr>
            <a:r>
              <a:rPr lang="ru-RU" sz="2400" dirty="0">
                <a:latin typeface="+mn-lt"/>
              </a:rPr>
              <a:t>Всем участникам ГВЭ и/или ОГЭ со специализированной рассадкой необходимо указать «Участник с ОВЗ» </a:t>
            </a:r>
          </a:p>
          <a:p>
            <a:pPr fontAlgn="auto">
              <a:spcBef>
                <a:spcPts val="0"/>
              </a:spcBef>
              <a:spcAft>
                <a:spcPts val="0"/>
              </a:spcAft>
              <a:defRPr/>
            </a:pPr>
            <a:endParaRPr lang="ru-RU" sz="12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522288" y="1009650"/>
            <a:ext cx="9258300" cy="5554663"/>
          </a:xfrm>
        </p:spPr>
        <p:txBody>
          <a:bodyPr/>
          <a:lstStyle/>
          <a:p>
            <a:pPr algn="l" eaLnBrk="1" hangingPunct="1"/>
            <a:r>
              <a:rPr lang="ru-RU" sz="1800" b="1" smtClean="0"/>
              <a:t>Алгоритм выбора дат предметов в расписании ОГЭ – 2020:</a:t>
            </a:r>
            <a:r>
              <a:rPr lang="ru-RU" sz="1800" smtClean="0"/>
              <a:t/>
            </a:r>
            <a:br>
              <a:rPr lang="ru-RU" sz="1800" smtClean="0"/>
            </a:br>
            <a:r>
              <a:rPr lang="ru-RU" sz="1800" smtClean="0"/>
              <a:t>При оформлении заявлений на участие в ОГЭ, внесении сведений в РИС просим придерживаться следующих позиций и выбирать даты предметов по выбору:</a:t>
            </a:r>
            <a:br>
              <a:rPr lang="ru-RU" sz="1800" smtClean="0"/>
            </a:br>
            <a:r>
              <a:rPr lang="ru-RU" sz="1800" b="1" smtClean="0"/>
              <a:t>Родной язык (чувашский язык)</a:t>
            </a:r>
            <a:r>
              <a:rPr lang="ru-RU" sz="1800" smtClean="0"/>
              <a:t> – фактическая дата </a:t>
            </a:r>
            <a:r>
              <a:rPr lang="ru-RU" sz="1800" b="1" smtClean="0"/>
              <a:t>22.05.2020 г.</a:t>
            </a:r>
            <a:r>
              <a:rPr lang="ru-RU" sz="1800" smtClean="0"/>
              <a:t> (в базе </a:t>
            </a:r>
            <a:r>
              <a:rPr lang="ru-RU" sz="1800" b="1" smtClean="0"/>
              <a:t>– 04.06.2020</a:t>
            </a:r>
            <a:r>
              <a:rPr lang="ru-RU" sz="1800" smtClean="0"/>
              <a:t>).</a:t>
            </a:r>
            <a:br>
              <a:rPr lang="ru-RU" sz="1800" smtClean="0"/>
            </a:br>
            <a:r>
              <a:rPr lang="ru-RU" sz="1800" b="1" smtClean="0"/>
              <a:t>Иностранные языки (обе части)</a:t>
            </a:r>
            <a:r>
              <a:rPr lang="ru-RU" sz="1800" smtClean="0"/>
              <a:t> – только </a:t>
            </a:r>
            <a:r>
              <a:rPr lang="ru-RU" sz="1800" b="1" smtClean="0"/>
              <a:t>22.05.2020 г.</a:t>
            </a:r>
            <a:r>
              <a:rPr lang="ru-RU" sz="1800" smtClean="0"/>
              <a:t/>
            </a:r>
            <a:br>
              <a:rPr lang="ru-RU" sz="1800" smtClean="0"/>
            </a:br>
            <a:r>
              <a:rPr lang="ru-RU" sz="1800" b="1" smtClean="0"/>
              <a:t>Биология </a:t>
            </a:r>
            <a:r>
              <a:rPr lang="ru-RU" sz="1800" smtClean="0"/>
              <a:t>– только </a:t>
            </a:r>
            <a:r>
              <a:rPr lang="ru-RU" sz="1800" b="1" smtClean="0"/>
              <a:t>26.05.2020 г.</a:t>
            </a:r>
            <a:r>
              <a:rPr lang="ru-RU" sz="1800" smtClean="0"/>
              <a:t/>
            </a:r>
            <a:br>
              <a:rPr lang="ru-RU" sz="1800" smtClean="0"/>
            </a:br>
            <a:r>
              <a:rPr lang="ru-RU" sz="1800" b="1" smtClean="0"/>
              <a:t>История – </a:t>
            </a:r>
            <a:r>
              <a:rPr lang="ru-RU" sz="1800" smtClean="0"/>
              <a:t>только </a:t>
            </a:r>
            <a:r>
              <a:rPr lang="ru-RU" sz="1800" b="1" smtClean="0"/>
              <a:t>26.05.2020 г.</a:t>
            </a:r>
            <a:r>
              <a:rPr lang="ru-RU" sz="1800" smtClean="0"/>
              <a:t/>
            </a:r>
            <a:br>
              <a:rPr lang="ru-RU" sz="1800" smtClean="0"/>
            </a:br>
            <a:r>
              <a:rPr lang="ru-RU" sz="1800" b="1" smtClean="0"/>
              <a:t>Физика – </a:t>
            </a:r>
            <a:r>
              <a:rPr lang="ru-RU" sz="1800" smtClean="0"/>
              <a:t>максимально</a:t>
            </a:r>
            <a:r>
              <a:rPr lang="ru-RU" sz="1800" b="1" smtClean="0"/>
              <a:t> </a:t>
            </a:r>
            <a:r>
              <a:rPr lang="ru-RU" sz="1800" smtClean="0"/>
              <a:t>выбрать</a:t>
            </a:r>
            <a:r>
              <a:rPr lang="ru-RU" sz="1800" b="1" smtClean="0"/>
              <a:t> 26.05.2020</a:t>
            </a:r>
            <a:r>
              <a:rPr lang="ru-RU" sz="1800" smtClean="0"/>
              <a:t> г., другую дату (05.06.2020 г.) использовать в случае совпадения предметов.</a:t>
            </a:r>
            <a:br>
              <a:rPr lang="ru-RU" sz="1800" smtClean="0"/>
            </a:br>
            <a:r>
              <a:rPr lang="ru-RU" sz="1800" b="1" smtClean="0"/>
              <a:t>Химия – </a:t>
            </a:r>
            <a:r>
              <a:rPr lang="ru-RU" sz="1800" smtClean="0"/>
              <a:t>максимально</a:t>
            </a:r>
            <a:r>
              <a:rPr lang="ru-RU" sz="1800" b="1" smtClean="0"/>
              <a:t> выбрать 26.05.2020</a:t>
            </a:r>
            <a:r>
              <a:rPr lang="ru-RU" sz="1800" smtClean="0"/>
              <a:t> г., другую дату (29.05.2020 г.) использовать в случае совпадения предметов.</a:t>
            </a:r>
            <a:br>
              <a:rPr lang="ru-RU" sz="1800" smtClean="0"/>
            </a:br>
            <a:r>
              <a:rPr lang="ru-RU" sz="1800" b="1" smtClean="0"/>
              <a:t>Обществознание – только </a:t>
            </a:r>
            <a:r>
              <a:rPr lang="ru-RU" sz="1800" smtClean="0"/>
              <a:t>30.05.2020 г.</a:t>
            </a:r>
            <a:br>
              <a:rPr lang="ru-RU" sz="1800" smtClean="0"/>
            </a:br>
            <a:r>
              <a:rPr lang="ru-RU" sz="1800" b="1" smtClean="0"/>
              <a:t>Информатика и ИКТ</a:t>
            </a:r>
            <a:r>
              <a:rPr lang="ru-RU" sz="1800" smtClean="0"/>
              <a:t> – максимально выбрать </a:t>
            </a:r>
            <a:r>
              <a:rPr lang="ru-RU" sz="1800" b="1" smtClean="0"/>
              <a:t>29.05.2020</a:t>
            </a:r>
            <a:r>
              <a:rPr lang="ru-RU" sz="1800" smtClean="0"/>
              <a:t> г., остальные даты (05.06.2020 и резервы) использовать в случае недостаточности компьютеров или совпадения предметов.</a:t>
            </a:r>
            <a:br>
              <a:rPr lang="ru-RU" sz="1800" smtClean="0"/>
            </a:br>
            <a:r>
              <a:rPr lang="ru-RU" sz="1800" b="1" smtClean="0"/>
              <a:t>География</a:t>
            </a:r>
            <a:r>
              <a:rPr lang="ru-RU" sz="1800" smtClean="0"/>
              <a:t> – максимально выбрать </a:t>
            </a:r>
            <a:r>
              <a:rPr lang="ru-RU" sz="1800" b="1" smtClean="0"/>
              <a:t>29.05.2020</a:t>
            </a:r>
            <a:r>
              <a:rPr lang="ru-RU" sz="1800" smtClean="0"/>
              <a:t> г., остальные даты (05.06.2020 и резервы) использовать в случае совпадения предметов.</a:t>
            </a:r>
            <a:br>
              <a:rPr lang="ru-RU" sz="1800" smtClean="0"/>
            </a:br>
            <a:r>
              <a:rPr lang="ru-RU" sz="1800" b="1" smtClean="0"/>
              <a:t>Литература – </a:t>
            </a:r>
            <a:r>
              <a:rPr lang="ru-RU" sz="1800" smtClean="0"/>
              <a:t>только</a:t>
            </a:r>
            <a:r>
              <a:rPr lang="ru-RU" sz="1800" b="1" smtClean="0"/>
              <a:t> 05.06.2020 </a:t>
            </a:r>
            <a:r>
              <a:rPr lang="ru-RU" sz="1800" smtClean="0"/>
              <a:t>г.</a:t>
            </a:r>
            <a:br>
              <a:rPr lang="ru-RU" sz="1800" smtClean="0"/>
            </a:br>
            <a:endParaRPr lang="ru-RU" sz="1800" smtClean="0"/>
          </a:p>
        </p:txBody>
      </p:sp>
      <p:sp>
        <p:nvSpPr>
          <p:cNvPr id="3" name="Заголовок 3"/>
          <p:cNvSpPr txBox="1">
            <a:spLocks/>
          </p:cNvSpPr>
          <p:nvPr/>
        </p:nvSpPr>
        <p:spPr>
          <a:xfrm>
            <a:off x="514350" y="188913"/>
            <a:ext cx="9258300" cy="6477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Aft>
                <a:spcPts val="0"/>
              </a:spcAft>
              <a:defRPr/>
            </a:pPr>
            <a:r>
              <a:rPr lang="ru-RU" sz="3600" b="1"/>
              <a:t>Формирование РИС ГИА-9</a:t>
            </a:r>
            <a:endParaRPr lang="ru-RU" sz="36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88913"/>
            <a:ext cx="9258300" cy="64770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a:t>
            </a:r>
            <a:r>
              <a:rPr lang="en-US" sz="3600" b="1" dirty="0" smtClean="0"/>
              <a:t>9</a:t>
            </a:r>
            <a:endParaRPr lang="ru-RU" sz="3600" b="1" dirty="0"/>
          </a:p>
        </p:txBody>
      </p:sp>
      <p:sp>
        <p:nvSpPr>
          <p:cNvPr id="3" name="TextBox 2"/>
          <p:cNvSpPr txBox="1"/>
          <p:nvPr/>
        </p:nvSpPr>
        <p:spPr>
          <a:xfrm>
            <a:off x="261938" y="923925"/>
            <a:ext cx="9883775" cy="54467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ru-RU" sz="2800" b="1" dirty="0">
                <a:solidFill>
                  <a:srgbClr val="FF0000"/>
                </a:solidFill>
              </a:rPr>
              <a:t>До 1 марта </a:t>
            </a:r>
            <a:r>
              <a:rPr lang="ru-RU" sz="2800" dirty="0"/>
              <a:t>необходимо направить:</a:t>
            </a:r>
          </a:p>
          <a:p>
            <a:pPr marL="171450" indent="-171450" fontAlgn="auto">
              <a:spcBef>
                <a:spcPts val="0"/>
              </a:spcBef>
              <a:spcAft>
                <a:spcPts val="0"/>
              </a:spcAft>
              <a:buFont typeface="Wingdings" pitchFamily="2" charset="2"/>
              <a:buChar char="ü"/>
              <a:defRPr/>
            </a:pPr>
            <a:r>
              <a:rPr lang="ru-RU" sz="2800" dirty="0"/>
              <a:t> Файл экспорта из ПО РИС ГИА-</a:t>
            </a:r>
            <a:r>
              <a:rPr lang="en-US" sz="2800" dirty="0"/>
              <a:t>9</a:t>
            </a:r>
            <a:r>
              <a:rPr lang="ru-RU" sz="2800" dirty="0"/>
              <a:t> с внесенной информацией </a:t>
            </a:r>
            <a:r>
              <a:rPr lang="ru-RU" sz="2000" dirty="0"/>
              <a:t>(</a:t>
            </a:r>
            <a:r>
              <a:rPr lang="ru-RU" sz="2000" b="1" dirty="0"/>
              <a:t>участники с предметами; сведения о ППЭ </a:t>
            </a:r>
            <a:r>
              <a:rPr lang="ru-RU" sz="2000" dirty="0"/>
              <a:t>- наименование, адресная часть и т.д.; информация об аудиторном фонде (в т.ч. о специализированной аудитории);</a:t>
            </a:r>
          </a:p>
          <a:p>
            <a:pPr marL="171450" indent="-171450" fontAlgn="auto">
              <a:spcBef>
                <a:spcPts val="0"/>
              </a:spcBef>
              <a:spcAft>
                <a:spcPts val="0"/>
              </a:spcAft>
              <a:buFont typeface="Wingdings" pitchFamily="2" charset="2"/>
              <a:buChar char="ü"/>
              <a:defRPr/>
            </a:pPr>
            <a:r>
              <a:rPr lang="ru-RU" sz="2800" dirty="0"/>
              <a:t>Скан-копии рекомендаций ПМПК для участников ГВЭ-</a:t>
            </a:r>
            <a:r>
              <a:rPr lang="en-US" sz="2800" dirty="0"/>
              <a:t>9</a:t>
            </a:r>
            <a:r>
              <a:rPr lang="ru-RU" sz="2800" dirty="0"/>
              <a:t> и/или ОГЭ со специализированной рассадкой;</a:t>
            </a:r>
          </a:p>
          <a:p>
            <a:pPr marL="171450" indent="-171450" fontAlgn="auto">
              <a:spcBef>
                <a:spcPts val="0"/>
              </a:spcBef>
              <a:spcAft>
                <a:spcPts val="0"/>
              </a:spcAft>
              <a:buFont typeface="Wingdings" pitchFamily="2" charset="2"/>
              <a:buChar char="ü"/>
              <a:defRPr/>
            </a:pPr>
            <a:r>
              <a:rPr lang="ru-RU" sz="2800" dirty="0"/>
              <a:t>Скан-копии справок о необходимости обучения на дому и рекомендаций ПМПК (в случае ППЭ на дому); </a:t>
            </a:r>
          </a:p>
          <a:p>
            <a:pPr marL="171450" indent="-171450" fontAlgn="auto">
              <a:spcBef>
                <a:spcPts val="0"/>
              </a:spcBef>
              <a:spcAft>
                <a:spcPts val="0"/>
              </a:spcAft>
              <a:buFont typeface="Wingdings" pitchFamily="2" charset="2"/>
              <a:buChar char="ü"/>
              <a:defRPr/>
            </a:pPr>
            <a:r>
              <a:rPr lang="ru-RU" sz="2800" dirty="0"/>
              <a:t>Письмо по досрочному этапу (в случае необходимости);</a:t>
            </a:r>
          </a:p>
          <a:p>
            <a:pPr marL="171450" indent="-171450" fontAlgn="auto">
              <a:spcBef>
                <a:spcPts val="0"/>
              </a:spcBef>
              <a:spcAft>
                <a:spcPts val="0"/>
              </a:spcAft>
              <a:buFont typeface="Wingdings" pitchFamily="2" charset="2"/>
              <a:buChar char="ü"/>
              <a:defRPr/>
            </a:pPr>
            <a:r>
              <a:rPr lang="ru-RU" sz="2800" dirty="0"/>
              <a:t>Распределение выпускников по ППЭ для муниципалитетов с несколькими ППЭ (в свободной форме)</a:t>
            </a:r>
          </a:p>
          <a:p>
            <a:pPr marL="171450" indent="-171450" fontAlgn="auto">
              <a:spcBef>
                <a:spcPts val="0"/>
              </a:spcBef>
              <a:spcAft>
                <a:spcPts val="0"/>
              </a:spcAft>
              <a:buFont typeface="Wingdings" pitchFamily="2" charset="2"/>
              <a:buChar char="ü"/>
              <a:defRPr/>
            </a:pPr>
            <a:endParaRPr lang="ru-RU" sz="2800" dirty="0"/>
          </a:p>
          <a:p>
            <a:pPr marL="171450" indent="-171450" fontAlgn="auto">
              <a:spcBef>
                <a:spcPts val="0"/>
              </a:spcBef>
              <a:spcAft>
                <a:spcPts val="0"/>
              </a:spcAft>
              <a:buFont typeface="Wingdings" pitchFamily="2" charset="2"/>
              <a:buChar char="ü"/>
              <a:defRPr/>
            </a:pPr>
            <a:r>
              <a:rPr lang="ru-RU" sz="2800" b="1" dirty="0">
                <a:solidFill>
                  <a:srgbClr val="FF0000"/>
                </a:solidFill>
              </a:rPr>
              <a:t>Версия ПО – 14.03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350" y="188913"/>
            <a:ext cx="9258300" cy="64770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ru-RU" sz="3600" b="1" dirty="0" smtClean="0"/>
              <a:t>Формирование РИС ГИА-9</a:t>
            </a:r>
            <a:endParaRPr lang="ru-RU" sz="3600" b="1" dirty="0"/>
          </a:p>
        </p:txBody>
      </p:sp>
      <p:sp>
        <p:nvSpPr>
          <p:cNvPr id="62466" name="TextBox 2"/>
          <p:cNvSpPr txBox="1">
            <a:spLocks noChangeArrowheads="1"/>
          </p:cNvSpPr>
          <p:nvPr/>
        </p:nvSpPr>
        <p:spPr bwMode="auto">
          <a:xfrm>
            <a:off x="193675" y="1052513"/>
            <a:ext cx="9882188" cy="3108325"/>
          </a:xfrm>
          <a:prstGeom prst="rect">
            <a:avLst/>
          </a:prstGeom>
          <a:noFill/>
          <a:ln w="9525">
            <a:noFill/>
            <a:miter lim="800000"/>
            <a:headEnd/>
            <a:tailEnd/>
          </a:ln>
        </p:spPr>
        <p:txBody>
          <a:bodyPr>
            <a:spAutoFit/>
          </a:bodyPr>
          <a:lstStyle/>
          <a:p>
            <a:r>
              <a:rPr lang="ru-RU" sz="2800" b="1">
                <a:solidFill>
                  <a:srgbClr val="FF0000"/>
                </a:solidFill>
                <a:latin typeface="Calibri" pitchFamily="34" charset="0"/>
              </a:rPr>
              <a:t>До 6 марта из РЦОИ в МОУО</a:t>
            </a:r>
            <a:r>
              <a:rPr lang="ru-RU" sz="2800" b="1">
                <a:latin typeface="Calibri" pitchFamily="34" charset="0"/>
              </a:rPr>
              <a:t> будут направлены ведомости с информацией об участниках ГИА-9 для выверки.</a:t>
            </a:r>
          </a:p>
          <a:p>
            <a:endParaRPr lang="ru-RU" sz="2800">
              <a:latin typeface="Calibri" pitchFamily="34" charset="0"/>
            </a:endParaRPr>
          </a:p>
          <a:p>
            <a:r>
              <a:rPr lang="ru-RU" sz="2800" b="1">
                <a:solidFill>
                  <a:srgbClr val="FF0000"/>
                </a:solidFill>
                <a:latin typeface="Calibri" pitchFamily="34" charset="0"/>
              </a:rPr>
              <a:t>Бесполезно </a:t>
            </a:r>
            <a:r>
              <a:rPr lang="ru-RU" sz="2800">
                <a:latin typeface="Calibri" pitchFamily="34" charset="0"/>
              </a:rPr>
              <a:t>вносить информацию в ПО РИС ГИА-9 </a:t>
            </a:r>
            <a:r>
              <a:rPr lang="ru-RU" sz="2800" b="1">
                <a:latin typeface="Calibri" pitchFamily="34" charset="0"/>
              </a:rPr>
              <a:t>после 1 марта и до получения файла импорта из РЦОИ </a:t>
            </a:r>
            <a:r>
              <a:rPr lang="ru-RU" sz="2800">
                <a:latin typeface="Calibri" pitchFamily="34" charset="0"/>
              </a:rPr>
              <a:t>с распределением участников ГИА-9 по ППЭ и возможностью печати уведомлений на экзамены!</a:t>
            </a:r>
            <a:endParaRPr lang="ru-RU" sz="28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2200" b="1" dirty="0" smtClean="0"/>
              <a:t>Приказ Минпросвещения России от 17.12.2018 N 315 "О внесении изменений в Порядок заполнения, учета и выдачи аттестатов об основном общем и среднем общем образовании и их дубликатов, утвержденный приказом Министерства образования и науки Российской Федерации от 14 февраля 2014 г. N 115» (Зарегистрировано в Минюсте России 14.01.2019 N 53352)</a:t>
            </a:r>
            <a:endParaRPr lang="ru-RU" dirty="0"/>
          </a:p>
        </p:txBody>
      </p:sp>
      <p:sp>
        <p:nvSpPr>
          <p:cNvPr id="63490" name="Прямоугольник 2"/>
          <p:cNvSpPr>
            <a:spLocks noChangeArrowheads="1"/>
          </p:cNvSpPr>
          <p:nvPr/>
        </p:nvSpPr>
        <p:spPr bwMode="auto">
          <a:xfrm>
            <a:off x="206375" y="1700213"/>
            <a:ext cx="9747250" cy="4770437"/>
          </a:xfrm>
          <a:prstGeom prst="rect">
            <a:avLst/>
          </a:prstGeom>
          <a:noFill/>
          <a:ln w="9525">
            <a:noFill/>
            <a:miter lim="800000"/>
            <a:headEnd/>
            <a:tailEnd/>
          </a:ln>
        </p:spPr>
        <p:txBody>
          <a:bodyPr>
            <a:spAutoFit/>
          </a:bodyPr>
          <a:lstStyle/>
          <a:p>
            <a:pPr>
              <a:buFont typeface="Wingdings" pitchFamily="2" charset="2"/>
              <a:buChar char="ü"/>
            </a:pPr>
            <a:r>
              <a:rPr lang="ru-RU" sz="1900">
                <a:latin typeface="Calibri" pitchFamily="34" charset="0"/>
              </a:rPr>
              <a:t>Названия учебных предметов "Родной язык", "Родная литература", "Иностранный язык", "Второй иностранный язык" уточняются записью (в скобках), указывающей, какой родной или иностранный язык изучался выпускником…</a:t>
            </a:r>
          </a:p>
          <a:p>
            <a:pPr>
              <a:buFont typeface="Wingdings" pitchFamily="2" charset="2"/>
              <a:buChar char="ü"/>
            </a:pPr>
            <a:r>
              <a:rPr lang="ru-RU" sz="1900">
                <a:latin typeface="Calibri" pitchFamily="34" charset="0"/>
              </a:rPr>
              <a:t>«Аттестат об основном общем образовании с отличием выдаются выпускникам 9 класса, завершившим обучение по образовательным программам основного общего образования, успешно прошедшим государственную итоговую аттестацию (набравшим по сдаваемым учебным предметам минимальное количество первичных баллов) и имеющим итоговые отметки "отлично" по всем учебным предметам учебного плана, изучавшимся на уровне основного общего образования…</a:t>
            </a:r>
          </a:p>
          <a:p>
            <a:pPr>
              <a:buFont typeface="Wingdings" pitchFamily="2" charset="2"/>
              <a:buChar char="ü"/>
            </a:pPr>
            <a:r>
              <a:rPr lang="ru-RU" sz="1900">
                <a:latin typeface="Calibri" pitchFamily="34" charset="0"/>
              </a:rPr>
              <a:t>Аттестат о среднем общем образовании с отличием выдаются выпускникам 11 (12) класса, завершившим обучение по образовательным программам среднего общего образования, имеющим итоговые отметки "отлично" по всем учебным предметам учебного плана, изучавшимся на уровне среднего общего образования, успешно прошедшим государственную итоговую аттестацию  и набравшим </a:t>
            </a:r>
            <a:r>
              <a:rPr lang="ru-RU" sz="1900" b="1">
                <a:solidFill>
                  <a:srgbClr val="C00000"/>
                </a:solidFill>
                <a:latin typeface="Calibri" pitchFamily="34" charset="0"/>
              </a:rPr>
              <a:t>не менее 70 баллов на ЕГЭ соответственно по русскому языку и математике профильного уровня или 5 баллов на ЕГЭ по математике базового уровня…</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a:xfrm>
            <a:off x="514350" y="1535113"/>
            <a:ext cx="9258300" cy="2805112"/>
          </a:xfrm>
        </p:spPr>
        <p:txBody>
          <a:bodyPr/>
          <a:lstStyle/>
          <a:p>
            <a:pPr eaLnBrk="1" hangingPunct="1"/>
            <a:r>
              <a:rPr lang="ru-RU" smtClean="0"/>
              <a:t>Тренировочные мероприятия (апробации) ЕГЭ- 2020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cstate="print"/>
          <a:srcRect/>
          <a:stretch>
            <a:fillRect/>
          </a:stretch>
        </p:blipFill>
        <p:spPr bwMode="auto">
          <a:xfrm>
            <a:off x="1212850" y="228600"/>
            <a:ext cx="6991350" cy="6629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головок 1"/>
          <p:cNvSpPr>
            <a:spLocks noGrp="1"/>
          </p:cNvSpPr>
          <p:nvPr>
            <p:ph type="title"/>
          </p:nvPr>
        </p:nvSpPr>
        <p:spPr/>
        <p:txBody>
          <a:bodyPr/>
          <a:lstStyle/>
          <a:p>
            <a:pPr eaLnBrk="1" hangingPunct="1"/>
            <a:endParaRPr lang="ru-RU" smtClean="0"/>
          </a:p>
        </p:txBody>
      </p:sp>
      <p:sp>
        <p:nvSpPr>
          <p:cNvPr id="3" name="Номер слайда 2"/>
          <p:cNvSpPr>
            <a:spLocks noGrp="1"/>
          </p:cNvSpPr>
          <p:nvPr>
            <p:ph type="sldNum" sz="quarter" idx="12"/>
          </p:nvPr>
        </p:nvSpPr>
        <p:spPr/>
        <p:txBody>
          <a:bodyPr/>
          <a:lstStyle/>
          <a:p>
            <a:pPr>
              <a:defRPr/>
            </a:pPr>
            <a:fld id="{6C492F99-EBFC-44E5-9B0A-898B131C5CE9}" type="slidenum">
              <a:rPr lang="ru-RU"/>
              <a:pPr>
                <a:defRPr/>
              </a:pPr>
              <a:t>50</a:t>
            </a:fld>
            <a:endParaRPr lang="ru-RU" dirty="0"/>
          </a:p>
        </p:txBody>
      </p:sp>
      <p:pic>
        <p:nvPicPr>
          <p:cNvPr id="72707" name="Picture 2"/>
          <p:cNvPicPr>
            <a:picLocks noChangeAspect="1" noChangeArrowheads="1"/>
          </p:cNvPicPr>
          <p:nvPr/>
        </p:nvPicPr>
        <p:blipFill>
          <a:blip r:embed="rId2" cstate="print"/>
          <a:srcRect/>
          <a:stretch>
            <a:fillRect/>
          </a:stretch>
        </p:blipFill>
        <p:spPr bwMode="auto">
          <a:xfrm>
            <a:off x="0" y="0"/>
            <a:ext cx="10287000" cy="5427663"/>
          </a:xfrm>
          <a:prstGeom prst="rect">
            <a:avLst/>
          </a:prstGeom>
          <a:noFill/>
          <a:ln w="9525">
            <a:noFill/>
            <a:miter lim="800000"/>
            <a:headEnd/>
            <a:tailEnd/>
          </a:ln>
        </p:spPr>
      </p:pic>
      <p:sp>
        <p:nvSpPr>
          <p:cNvPr id="72708" name="Прямоугольник 4"/>
          <p:cNvSpPr>
            <a:spLocks noChangeArrowheads="1"/>
          </p:cNvSpPr>
          <p:nvPr/>
        </p:nvSpPr>
        <p:spPr bwMode="auto">
          <a:xfrm>
            <a:off x="611188" y="5818188"/>
            <a:ext cx="8586787" cy="519112"/>
          </a:xfrm>
          <a:prstGeom prst="rect">
            <a:avLst/>
          </a:prstGeom>
          <a:noFill/>
          <a:ln w="9525">
            <a:noFill/>
            <a:miter lim="800000"/>
            <a:headEnd/>
            <a:tailEnd/>
          </a:ln>
        </p:spPr>
        <p:txBody>
          <a:bodyPr>
            <a:spAutoFit/>
          </a:bodyPr>
          <a:lstStyle/>
          <a:p>
            <a:pPr algn="ctr"/>
            <a:r>
              <a:rPr lang="en-US" sz="2800" b="1">
                <a:latin typeface="Perpetua" pitchFamily="18" charset="0"/>
              </a:rPr>
              <a:t>www.ege.cap.ru</a:t>
            </a:r>
            <a:endParaRPr lang="ru-RU" sz="280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Заголовок 1"/>
          <p:cNvSpPr>
            <a:spLocks noGrp="1"/>
          </p:cNvSpPr>
          <p:nvPr>
            <p:ph type="title"/>
          </p:nvPr>
        </p:nvSpPr>
        <p:spPr>
          <a:xfrm>
            <a:off x="293688" y="274638"/>
            <a:ext cx="9782175" cy="5616575"/>
          </a:xfrm>
        </p:spPr>
        <p:txBody>
          <a:bodyPr/>
          <a:lstStyle/>
          <a:p>
            <a:pPr eaLnBrk="1" hangingPunct="1"/>
            <a:r>
              <a:rPr lang="ru-RU" b="1" i="1" smtClean="0">
                <a:latin typeface="Cambria" pitchFamily="18" charset="0"/>
              </a:rPr>
              <a:t>тел.</a:t>
            </a:r>
            <a:r>
              <a:rPr lang="en-US" b="1" i="1" smtClean="0">
                <a:latin typeface="Perpetua" pitchFamily="18" charset="0"/>
              </a:rPr>
              <a:t> </a:t>
            </a:r>
            <a:r>
              <a:rPr lang="ru-RU" b="1" i="1" smtClean="0">
                <a:latin typeface="Cambria" pitchFamily="18" charset="0"/>
              </a:rPr>
              <a:t>8352 57-21-60, 57-21-66</a:t>
            </a:r>
            <a:br>
              <a:rPr lang="ru-RU" b="1" i="1" smtClean="0">
                <a:latin typeface="Cambria" pitchFamily="18" charset="0"/>
              </a:rPr>
            </a:br>
            <a:r>
              <a:rPr lang="en-US" b="1" i="1" smtClean="0">
                <a:latin typeface="Perpetua" pitchFamily="18" charset="0"/>
              </a:rPr>
              <a:t>  </a:t>
            </a:r>
            <a:r>
              <a:rPr lang="ru-RU" b="1" smtClean="0">
                <a:latin typeface="Cambria" pitchFamily="18" charset="0"/>
              </a:rPr>
              <a:t>е</a:t>
            </a:r>
            <a:r>
              <a:rPr lang="en-US" b="1" smtClean="0">
                <a:latin typeface="Perpetua" pitchFamily="18" charset="0"/>
              </a:rPr>
              <a:t>-mail: </a:t>
            </a:r>
            <a:r>
              <a:rPr lang="en-US" b="1" smtClean="0">
                <a:latin typeface="Perpetua" pitchFamily="18" charset="0"/>
                <a:hlinkClick r:id="rId2"/>
              </a:rPr>
              <a:t>rcoi21@mail.ru</a:t>
            </a:r>
            <a:r>
              <a:rPr lang="en-US" b="1" smtClean="0">
                <a:latin typeface="Perpetua" pitchFamily="18" charset="0"/>
              </a:rPr>
              <a:t> </a:t>
            </a:r>
            <a:r>
              <a:rPr lang="en-US" sz="3200" b="1" smtClean="0">
                <a:latin typeface="Perpetua" pitchFamily="18" charset="0"/>
              </a:rPr>
              <a:t>(</a:t>
            </a:r>
            <a:r>
              <a:rPr lang="ru-RU" sz="3200" b="1" smtClean="0">
                <a:latin typeface="Perpetua" pitchFamily="18" charset="0"/>
              </a:rPr>
              <a:t>файлы РИС-ГИА),</a:t>
            </a:r>
            <a:r>
              <a:rPr lang="ru-RU" b="1" smtClean="0">
                <a:latin typeface="Perpetua" pitchFamily="18" charset="0"/>
              </a:rPr>
              <a:t/>
            </a:r>
            <a:br>
              <a:rPr lang="ru-RU" b="1" smtClean="0">
                <a:latin typeface="Perpetua" pitchFamily="18" charset="0"/>
              </a:rPr>
            </a:br>
            <a:r>
              <a:rPr lang="en-US" b="1" smtClean="0">
                <a:latin typeface="Perpetua" pitchFamily="18" charset="0"/>
              </a:rPr>
              <a:t>monitoring21@mail.ru</a:t>
            </a:r>
            <a:br>
              <a:rPr lang="en-US" b="1" smtClean="0">
                <a:latin typeface="Perpetua" pitchFamily="18" charset="0"/>
              </a:rPr>
            </a:br>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514350" y="211138"/>
            <a:ext cx="9258300" cy="357187"/>
          </a:xfrm>
        </p:spPr>
        <p:txBody>
          <a:bodyPr/>
          <a:lstStyle/>
          <a:p>
            <a:pPr eaLnBrk="1" hangingPunct="1"/>
            <a:r>
              <a:rPr lang="ru-RU" sz="3600" b="1" smtClean="0"/>
              <a:t>Формирование РИС и ФИС</a:t>
            </a:r>
          </a:p>
        </p:txBody>
      </p:sp>
      <p:sp>
        <p:nvSpPr>
          <p:cNvPr id="20482" name="Содержимое 2"/>
          <p:cNvSpPr>
            <a:spLocks noGrp="1"/>
          </p:cNvSpPr>
          <p:nvPr>
            <p:ph idx="1"/>
          </p:nvPr>
        </p:nvSpPr>
        <p:spPr>
          <a:xfrm>
            <a:off x="209550" y="746125"/>
            <a:ext cx="9901238" cy="5791200"/>
          </a:xfrm>
        </p:spPr>
        <p:txBody>
          <a:bodyPr/>
          <a:lstStyle/>
          <a:p>
            <a:pPr eaLnBrk="1" hangingPunct="1">
              <a:buFont typeface="Arial" charset="0"/>
              <a:buNone/>
            </a:pPr>
            <a:r>
              <a:rPr lang="ru-RU" sz="2800" smtClean="0">
                <a:solidFill>
                  <a:srgbClr val="003300"/>
                </a:solidFill>
              </a:rPr>
              <a:t>    До </a:t>
            </a:r>
            <a:r>
              <a:rPr lang="ru-RU" sz="2800" b="1" smtClean="0">
                <a:solidFill>
                  <a:srgbClr val="C00000"/>
                </a:solidFill>
              </a:rPr>
              <a:t>27 января 2020 г. </a:t>
            </a:r>
            <a:r>
              <a:rPr lang="ru-RU" sz="2800" smtClean="0">
                <a:solidFill>
                  <a:srgbClr val="003300"/>
                </a:solidFill>
              </a:rPr>
              <a:t>необходимо внести в РИС информацию об </a:t>
            </a:r>
            <a:r>
              <a:rPr lang="ru-RU" sz="2800" u="sng" smtClean="0">
                <a:solidFill>
                  <a:srgbClr val="003300"/>
                </a:solidFill>
              </a:rPr>
              <a:t>участниках ИС-9 12 февраля 2020 г., т.е. о выпускниках текущего года </a:t>
            </a:r>
            <a:r>
              <a:rPr lang="ru-RU" sz="2800" smtClean="0">
                <a:solidFill>
                  <a:srgbClr val="003300"/>
                </a:solidFill>
              </a:rPr>
              <a:t>(с письменного согласия на обработку ПД).</a:t>
            </a:r>
          </a:p>
          <a:p>
            <a:pPr eaLnBrk="1" hangingPunct="1">
              <a:buFont typeface="Arial" charset="0"/>
              <a:buNone/>
            </a:pPr>
            <a:r>
              <a:rPr lang="ru-RU" sz="2800" smtClean="0">
                <a:solidFill>
                  <a:srgbClr val="003300"/>
                </a:solidFill>
              </a:rPr>
              <a:t>	Заявки на ИС-9 </a:t>
            </a:r>
            <a:r>
              <a:rPr lang="ru-RU" sz="2800" b="1" u="sng" smtClean="0">
                <a:solidFill>
                  <a:srgbClr val="003300"/>
                </a:solidFill>
              </a:rPr>
              <a:t>11 марта 2020 г. </a:t>
            </a:r>
            <a:r>
              <a:rPr lang="ru-RU" sz="2800" smtClean="0">
                <a:solidFill>
                  <a:srgbClr val="003300"/>
                </a:solidFill>
              </a:rPr>
              <a:t>принимаются </a:t>
            </a:r>
            <a:r>
              <a:rPr lang="ru-RU" sz="2800" b="1" u="sng" smtClean="0">
                <a:solidFill>
                  <a:srgbClr val="003300"/>
                </a:solidFill>
              </a:rPr>
              <a:t>до 21 февраля 2020 г.</a:t>
            </a:r>
            <a:r>
              <a:rPr lang="ru-RU" sz="2800" b="1" smtClean="0">
                <a:solidFill>
                  <a:srgbClr val="003300"/>
                </a:solidFill>
              </a:rPr>
              <a:t> </a:t>
            </a:r>
          </a:p>
          <a:p>
            <a:pPr eaLnBrk="1" hangingPunct="1">
              <a:buFont typeface="Arial" charset="0"/>
              <a:buNone/>
            </a:pPr>
            <a:r>
              <a:rPr lang="ru-RU" sz="2800" smtClean="0">
                <a:solidFill>
                  <a:srgbClr val="003300"/>
                </a:solidFill>
              </a:rPr>
              <a:t>	Заявки  на </a:t>
            </a:r>
            <a:r>
              <a:rPr lang="ru-RU" sz="2800" b="1" u="sng" smtClean="0">
                <a:solidFill>
                  <a:srgbClr val="003300"/>
                </a:solidFill>
              </a:rPr>
              <a:t>18 мая 2020 г</a:t>
            </a:r>
            <a:r>
              <a:rPr lang="ru-RU" sz="2800" b="1" smtClean="0">
                <a:solidFill>
                  <a:srgbClr val="003300"/>
                </a:solidFill>
              </a:rPr>
              <a:t>. </a:t>
            </a:r>
            <a:r>
              <a:rPr lang="ru-RU" sz="2800" smtClean="0">
                <a:solidFill>
                  <a:srgbClr val="003300"/>
                </a:solidFill>
              </a:rPr>
              <a:t>до </a:t>
            </a:r>
            <a:r>
              <a:rPr lang="ru-RU" sz="2800" b="1" u="sng" smtClean="0">
                <a:solidFill>
                  <a:srgbClr val="003300"/>
                </a:solidFill>
              </a:rPr>
              <a:t>30 апреля 2020 г</a:t>
            </a:r>
            <a:r>
              <a:rPr lang="ru-RU" sz="2800" b="1" smtClean="0">
                <a:solidFill>
                  <a:srgbClr val="003300"/>
                </a:solidFill>
              </a:rPr>
              <a:t>.  </a:t>
            </a:r>
          </a:p>
          <a:p>
            <a:pPr eaLnBrk="1" hangingPunct="1">
              <a:buFont typeface="Arial" charset="0"/>
              <a:buNone/>
            </a:pPr>
            <a:r>
              <a:rPr lang="ru-RU" sz="2800" smtClean="0"/>
              <a:t>    Операторы и поставщики информации РИС ГИА несут ответственность за полноту, достоверность, актуальность сведений, внесенных ими в РИС ГИА (Постановление Правительства РФ от 31.08.2013 № 755), и за своевременность их внесения (приказ РОН от 18.06.2018 № 831).</a:t>
            </a:r>
          </a:p>
          <a:p>
            <a:pPr eaLnBrk="1" hangingPunct="1">
              <a:buFont typeface="Arial" charset="0"/>
              <a:buNone/>
            </a:pP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514350" y="211138"/>
            <a:ext cx="9258300" cy="357187"/>
          </a:xfrm>
        </p:spPr>
        <p:txBody>
          <a:bodyPr/>
          <a:lstStyle/>
          <a:p>
            <a:pPr eaLnBrk="1" hangingPunct="1"/>
            <a:r>
              <a:rPr lang="ru-RU" sz="3600" b="1" smtClean="0"/>
              <a:t>Подготовка к ИС-9</a:t>
            </a:r>
          </a:p>
        </p:txBody>
      </p:sp>
      <p:sp>
        <p:nvSpPr>
          <p:cNvPr id="3" name="Содержимое 2"/>
          <p:cNvSpPr>
            <a:spLocks noGrp="1"/>
          </p:cNvSpPr>
          <p:nvPr>
            <p:ph idx="1"/>
          </p:nvPr>
        </p:nvSpPr>
        <p:spPr>
          <a:xfrm>
            <a:off x="263525" y="693738"/>
            <a:ext cx="9710738" cy="6321425"/>
          </a:xfrm>
        </p:spPr>
        <p:txBody>
          <a:bodyPr rtlCol="0">
            <a:normAutofit fontScale="77500" lnSpcReduction="20000"/>
          </a:bodyPr>
          <a:lstStyle/>
          <a:p>
            <a:pPr eaLnBrk="1" fontAlgn="auto" hangingPunct="1">
              <a:spcAft>
                <a:spcPts val="0"/>
              </a:spcAft>
              <a:buFont typeface="Arial" pitchFamily="34" charset="0"/>
              <a:buNone/>
              <a:defRPr/>
            </a:pPr>
            <a:r>
              <a:rPr lang="ru-RU" b="1" dirty="0" smtClean="0"/>
              <a:t>Руководитель ОО:</a:t>
            </a:r>
          </a:p>
          <a:p>
            <a:pPr eaLnBrk="1" fontAlgn="auto" hangingPunct="1">
              <a:spcAft>
                <a:spcPts val="0"/>
              </a:spcAft>
              <a:buFont typeface="Arial" pitchFamily="34" charset="0"/>
              <a:buChar char="•"/>
              <a:defRPr/>
            </a:pPr>
            <a:r>
              <a:rPr lang="ru-RU" dirty="0" smtClean="0"/>
              <a:t>обеспечивает отбор и подготовку специалистов, входящих в состав комиссии по проведению ИС-9 и комиссии по проверке ИС-9; </a:t>
            </a:r>
          </a:p>
          <a:p>
            <a:pPr eaLnBrk="1" fontAlgn="auto" hangingPunct="1">
              <a:spcAft>
                <a:spcPts val="0"/>
              </a:spcAft>
              <a:buFont typeface="Arial" pitchFamily="34" charset="0"/>
              <a:buChar char="•"/>
              <a:defRPr/>
            </a:pPr>
            <a:r>
              <a:rPr lang="ru-RU" b="1" dirty="0" smtClean="0"/>
              <a:t>под подпись</a:t>
            </a:r>
            <a:r>
              <a:rPr lang="ru-RU" dirty="0" smtClean="0"/>
              <a:t> информирует участников ИС-9 и их родителей (законный представителей) о местах и сроках проведения ИС-9, о порядке проведения ИС-9, о ведении во время проведения ИС-9 аудиозаписи, о времени и месте ознакомления с результатами ИС-9, а также о результатах ИС-9; </a:t>
            </a:r>
          </a:p>
          <a:p>
            <a:pPr eaLnBrk="1" fontAlgn="auto" hangingPunct="1">
              <a:spcAft>
                <a:spcPts val="0"/>
              </a:spcAft>
              <a:buFont typeface="Arial" pitchFamily="34" charset="0"/>
              <a:buChar char="•"/>
              <a:defRPr/>
            </a:pPr>
            <a:r>
              <a:rPr lang="ru-RU" dirty="0" smtClean="0"/>
              <a:t>обеспечивает техническую готовность мест проведения ИС-9;</a:t>
            </a:r>
          </a:p>
          <a:p>
            <a:pPr eaLnBrk="1" fontAlgn="auto" hangingPunct="1">
              <a:spcAft>
                <a:spcPts val="0"/>
              </a:spcAft>
              <a:buFont typeface="Arial" pitchFamily="34" charset="0"/>
              <a:buChar char="•"/>
              <a:defRPr/>
            </a:pPr>
            <a:r>
              <a:rPr lang="ru-RU" dirty="0" smtClean="0"/>
              <a:t>обеспечивает информационную безопасность при хранении, использовании и передаче КИМ ИС-9, в том числе определяет места хранения КИМ ИС-9, лиц, имеющих к ним доступ, принимает меры по защите КИМ ИС-9 от разглашения содержащейся в них информации;</a:t>
            </a:r>
          </a:p>
          <a:p>
            <a:pPr eaLnBrk="1" hangingPunct="1">
              <a:spcAft>
                <a:spcPts val="0"/>
              </a:spcAft>
              <a:buFont typeface="Arial" pitchFamily="34" charset="0"/>
              <a:buChar char="•"/>
              <a:defRPr/>
            </a:pPr>
            <a:r>
              <a:rPr lang="ru-RU" b="1" dirty="0" smtClean="0"/>
              <a:t>не позднее, чем за две недели </a:t>
            </a:r>
            <a:r>
              <a:rPr lang="ru-RU" dirty="0" smtClean="0"/>
              <a:t>до проведения ИС-9 формирует комиссии по проведению ИС-9 и комиссии по проверке ИС-9;</a:t>
            </a:r>
          </a:p>
          <a:p>
            <a:pPr eaLnBrk="1" hangingPunct="1">
              <a:spcAft>
                <a:spcPts val="0"/>
              </a:spcAft>
              <a:buFont typeface="Arial" pitchFamily="34" charset="0"/>
              <a:buChar char="•"/>
              <a:defRPr/>
            </a:pPr>
            <a:r>
              <a:rPr lang="ru-RU" dirty="0" smtClean="0"/>
              <a:t>определяет изменения текущего учебного расписания занятий</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514350" y="211138"/>
            <a:ext cx="9258300" cy="357187"/>
          </a:xfrm>
        </p:spPr>
        <p:txBody>
          <a:bodyPr/>
          <a:lstStyle/>
          <a:p>
            <a:pPr eaLnBrk="1" hangingPunct="1"/>
            <a:r>
              <a:rPr lang="ru-RU" sz="3600" b="1" smtClean="0"/>
              <a:t>Подготовка к ИС-9</a:t>
            </a:r>
          </a:p>
        </p:txBody>
      </p:sp>
      <p:sp>
        <p:nvSpPr>
          <p:cNvPr id="22530" name="Содержимое 2"/>
          <p:cNvSpPr>
            <a:spLocks noGrp="1"/>
          </p:cNvSpPr>
          <p:nvPr>
            <p:ph idx="1"/>
          </p:nvPr>
        </p:nvSpPr>
        <p:spPr>
          <a:xfrm>
            <a:off x="346075" y="704850"/>
            <a:ext cx="9940925" cy="6153150"/>
          </a:xfrm>
        </p:spPr>
        <p:txBody>
          <a:bodyPr/>
          <a:lstStyle/>
          <a:p>
            <a:pPr eaLnBrk="1" hangingPunct="1">
              <a:spcBef>
                <a:spcPct val="0"/>
              </a:spcBef>
              <a:buFont typeface="Arial" charset="0"/>
              <a:buNone/>
            </a:pPr>
            <a:r>
              <a:rPr lang="ru-RU" sz="2100" b="1" smtClean="0"/>
              <a:t>В состав комиссии по проведению входят:</a:t>
            </a:r>
          </a:p>
          <a:p>
            <a:pPr eaLnBrk="1" hangingPunct="1">
              <a:spcBef>
                <a:spcPct val="0"/>
              </a:spcBef>
            </a:pPr>
            <a:r>
              <a:rPr lang="ru-RU" sz="2100" smtClean="0"/>
              <a:t>ответственный организатор ОО, обеспечивающий подготовку и проведение ИС-9;</a:t>
            </a:r>
          </a:p>
          <a:p>
            <a:pPr eaLnBrk="1" hangingPunct="1">
              <a:spcBef>
                <a:spcPct val="0"/>
              </a:spcBef>
            </a:pPr>
            <a:r>
              <a:rPr lang="ru-RU" sz="2100" smtClean="0"/>
              <a:t>организаторы проведения итогового собеседования, обеспечивающие передвижение участников ИС-9 и соблюдение порядка иными обучающимися ОО (в случае если ИС-9 проводится во время учебного процесса);</a:t>
            </a:r>
          </a:p>
          <a:p>
            <a:pPr eaLnBrk="1" hangingPunct="1">
              <a:spcBef>
                <a:spcPct val="0"/>
              </a:spcBef>
            </a:pPr>
            <a:r>
              <a:rPr lang="ru-RU" sz="2100" smtClean="0"/>
              <a:t>экзаменатор-собеседник, который проводит проверку документов, удостоверяющих личность, инструктаж, собеседование, фиксирует время начала и время окончания ИС-9 </a:t>
            </a:r>
            <a:r>
              <a:rPr lang="ru-RU" sz="2100" b="1" u="sng" smtClean="0"/>
              <a:t>(по количеству аудиторий проведения ИС-9)</a:t>
            </a:r>
            <a:r>
              <a:rPr lang="ru-RU" sz="2100" smtClean="0"/>
              <a:t>; </a:t>
            </a:r>
          </a:p>
          <a:p>
            <a:pPr eaLnBrk="1" hangingPunct="1">
              <a:spcBef>
                <a:spcPct val="0"/>
              </a:spcBef>
            </a:pPr>
            <a:r>
              <a:rPr lang="ru-RU" sz="2100" smtClean="0"/>
              <a:t>технический специалист, обеспечивающий получение КИМ, подготовку технических средств для ведения аудиозаписи, а также для внесения информации в специализированную форму.</a:t>
            </a:r>
          </a:p>
          <a:p>
            <a:pPr eaLnBrk="1" hangingPunct="1">
              <a:spcBef>
                <a:spcPct val="0"/>
              </a:spcBef>
              <a:buFont typeface="Arial" charset="0"/>
              <a:buNone/>
            </a:pPr>
            <a:r>
              <a:rPr lang="ru-RU" sz="2100" b="1" smtClean="0"/>
              <a:t>В состав комиссии по проверке входят:</a:t>
            </a:r>
          </a:p>
          <a:p>
            <a:pPr eaLnBrk="1" hangingPunct="1">
              <a:spcBef>
                <a:spcPct val="0"/>
              </a:spcBef>
            </a:pPr>
            <a:r>
              <a:rPr lang="ru-RU" sz="2100" smtClean="0"/>
              <a:t>эксперты по проверке ответов участников ИС-9; привлекаются только учителя русского языка и литературы</a:t>
            </a:r>
            <a:r>
              <a:rPr lang="ru-RU" sz="2100" b="1" u="sng" smtClean="0"/>
              <a:t> (по количеству аудиторий проведения ИС-9)</a:t>
            </a:r>
            <a:r>
              <a:rPr lang="ru-RU" sz="2100" smtClean="0"/>
              <a:t>; </a:t>
            </a:r>
          </a:p>
          <a:p>
            <a:pPr eaLnBrk="1" hangingPunct="1">
              <a:spcBef>
                <a:spcPct val="0"/>
              </a:spcBef>
              <a:buFont typeface="Arial" charset="0"/>
              <a:buNone/>
            </a:pPr>
            <a:endParaRPr lang="ru-RU" sz="2100" smtClean="0"/>
          </a:p>
          <a:p>
            <a:pPr eaLnBrk="1" hangingPunct="1">
              <a:spcBef>
                <a:spcPct val="0"/>
              </a:spcBef>
              <a:buFont typeface="Arial" charset="0"/>
              <a:buNone/>
            </a:pPr>
            <a:r>
              <a:rPr lang="ru-RU" sz="2100" i="1" smtClean="0"/>
              <a:t>В случае небольшого количества участников ИС-9, рекомендуется сформировать единую комиссию по проведению и проверке ИС-9</a:t>
            </a:r>
            <a:endParaRPr lang="ru-RU" sz="21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514350" y="211138"/>
            <a:ext cx="9258300" cy="357187"/>
          </a:xfrm>
        </p:spPr>
        <p:txBody>
          <a:bodyPr/>
          <a:lstStyle/>
          <a:p>
            <a:pPr eaLnBrk="1" hangingPunct="1"/>
            <a:r>
              <a:rPr lang="ru-RU" sz="3600" b="1" smtClean="0"/>
              <a:t>Подготовка к ИС-9</a:t>
            </a:r>
          </a:p>
        </p:txBody>
      </p:sp>
      <p:sp>
        <p:nvSpPr>
          <p:cNvPr id="23554" name="Содержимое 2"/>
          <p:cNvSpPr>
            <a:spLocks noGrp="1"/>
          </p:cNvSpPr>
          <p:nvPr>
            <p:ph idx="1"/>
          </p:nvPr>
        </p:nvSpPr>
        <p:spPr>
          <a:xfrm>
            <a:off x="346075" y="704850"/>
            <a:ext cx="9712325" cy="5937250"/>
          </a:xfrm>
        </p:spPr>
        <p:txBody>
          <a:bodyPr/>
          <a:lstStyle/>
          <a:p>
            <a:pPr eaLnBrk="1" hangingPunct="1">
              <a:buFont typeface="Arial" charset="0"/>
              <a:buNone/>
            </a:pPr>
            <a:r>
              <a:rPr lang="ru-RU" sz="2400" smtClean="0"/>
              <a:t>Для проведения ИС-9 выделяются:</a:t>
            </a:r>
          </a:p>
          <a:p>
            <a:pPr eaLnBrk="1" hangingPunct="1"/>
            <a:r>
              <a:rPr lang="ru-RU" sz="2400" b="1" smtClean="0"/>
              <a:t>аудитории проведения ИС-9</a:t>
            </a:r>
            <a:r>
              <a:rPr lang="ru-RU" sz="2400" smtClean="0"/>
              <a:t>, оборудованные техническими средствами, позволяющими осуществить </a:t>
            </a:r>
            <a:r>
              <a:rPr lang="ru-RU" sz="2400" b="1" smtClean="0">
                <a:solidFill>
                  <a:srgbClr val="FF0000"/>
                </a:solidFill>
              </a:rPr>
              <a:t>аудиозапись ответов </a:t>
            </a:r>
            <a:r>
              <a:rPr lang="ru-RU" sz="2400" smtClean="0"/>
              <a:t>участников ИС-9 (компьютер, микрофон/диктофон);</a:t>
            </a:r>
          </a:p>
          <a:p>
            <a:pPr eaLnBrk="1" hangingPunct="1"/>
            <a:r>
              <a:rPr lang="ru-RU" sz="2400" b="1" smtClean="0"/>
              <a:t>учебные кабинеты</a:t>
            </a:r>
            <a:r>
              <a:rPr lang="ru-RU" sz="2400" smtClean="0"/>
              <a:t>, в которых участники </a:t>
            </a:r>
            <a:r>
              <a:rPr lang="ru-RU" sz="2400" b="1" smtClean="0"/>
              <a:t>ожидают</a:t>
            </a:r>
            <a:r>
              <a:rPr lang="ru-RU" sz="2400" smtClean="0"/>
              <a:t> очереди для участия в ИС-9;</a:t>
            </a:r>
          </a:p>
          <a:p>
            <a:pPr eaLnBrk="1" hangingPunct="1"/>
            <a:r>
              <a:rPr lang="ru-RU" sz="2400" b="1" smtClean="0"/>
              <a:t>штаб</a:t>
            </a:r>
            <a:r>
              <a:rPr lang="ru-RU" sz="2400" smtClean="0"/>
              <a:t> (для получения КИМ и внесения результатов ИС в специализированную форму из протоколов экспертов), оснащенный  </a:t>
            </a:r>
            <a:r>
              <a:rPr lang="ru-RU" sz="2400" b="1" smtClean="0">
                <a:solidFill>
                  <a:srgbClr val="FF0000"/>
                </a:solidFill>
              </a:rPr>
              <a:t>принтером, компьютером </a:t>
            </a:r>
            <a:r>
              <a:rPr lang="ru-RU" sz="2400" smtClean="0"/>
              <a:t>с выходом в сеть «Интернет» .</a:t>
            </a:r>
          </a:p>
          <a:p>
            <a:pPr eaLnBrk="1" hangingPunct="1">
              <a:buFont typeface="Arial" charset="0"/>
              <a:buNone/>
            </a:pPr>
            <a:r>
              <a:rPr lang="ru-RU" sz="2400" i="1" smtClean="0"/>
              <a:t>ИС-9 может проводиться </a:t>
            </a:r>
            <a:r>
              <a:rPr lang="ru-RU" sz="2400" i="1" u="sng" smtClean="0"/>
              <a:t>в ходе учебного процесса</a:t>
            </a:r>
            <a:r>
              <a:rPr lang="ru-RU" sz="2400" i="1" smtClean="0"/>
              <a:t>. Участники ИС-9, ожидающие свою очередь, </a:t>
            </a:r>
            <a:r>
              <a:rPr lang="ru-RU" sz="2400" i="1" u="sng" smtClean="0"/>
              <a:t>не должны пересекаться </a:t>
            </a:r>
            <a:r>
              <a:rPr lang="ru-RU" sz="2400" i="1" smtClean="0"/>
              <a:t>с участниками, прошедшими процедуру ИС-9. При этом ИС-9 может проводиться </a:t>
            </a:r>
            <a:r>
              <a:rPr lang="ru-RU" sz="2400" i="1" u="sng" smtClean="0"/>
              <a:t>вне учебного процесса.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4368</TotalTime>
  <Words>3168</Words>
  <Application>Microsoft Office PowerPoint</Application>
  <PresentationFormat>Слайд 35 мм</PresentationFormat>
  <Paragraphs>264</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Тема1</vt:lpstr>
      <vt:lpstr>Организация и проведение итогового собеседования по русскому языку (ИС-9)</vt:lpstr>
      <vt:lpstr>Нормативное методическое обеспечение</vt:lpstr>
      <vt:lpstr>Общие положения</vt:lpstr>
      <vt:lpstr> Приказ Министерства образования и молодежной политики Чувашской Республики от 13.01.2020 № 27 «Об утверждении минимального количества баллов за итоговое собеседование по русскому языку</vt:lpstr>
      <vt:lpstr>Слайд 5</vt:lpstr>
      <vt:lpstr>Формирование РИС и ФИС</vt:lpstr>
      <vt:lpstr>Подготовка к ИС-9</vt:lpstr>
      <vt:lpstr>Подготовка к ИС-9</vt:lpstr>
      <vt:lpstr>Подготовка к ИС-9</vt:lpstr>
      <vt:lpstr>Подготовка к ИС-9</vt:lpstr>
      <vt:lpstr>Подготовка к ИС-9</vt:lpstr>
      <vt:lpstr>Список участников ИС-01</vt:lpstr>
      <vt:lpstr>Ведомость учёта проведения ИС-02</vt:lpstr>
      <vt:lpstr>Протокол эксперта ИС-03 изменился </vt:lpstr>
      <vt:lpstr>ПО «Результаты итогового собеседования»</vt:lpstr>
      <vt:lpstr>Слайд 16</vt:lpstr>
      <vt:lpstr>Слайд 17</vt:lpstr>
      <vt:lpstr>Проведение ИС-9</vt:lpstr>
      <vt:lpstr>Проведение ИС-9</vt:lpstr>
      <vt:lpstr>Оценивание ИС-9</vt:lpstr>
      <vt:lpstr>Изменения в критериях оценивания ИС-9</vt:lpstr>
      <vt:lpstr>Изменения в критериях оценивания</vt:lpstr>
      <vt:lpstr>Завершение ИС-9</vt:lpstr>
      <vt:lpstr>Завершение ИС-9</vt:lpstr>
      <vt:lpstr>После заполнения специализированной формы данными из протоколов  оценивания ИС-9 необходимо выполнить последовательно следующие действия: «проверить» и «сохранить»</vt:lpstr>
      <vt:lpstr>При наличии ошибок откроется окно «Просмотр ошибок»</vt:lpstr>
      <vt:lpstr>Возможные ошибки</vt:lpstr>
      <vt:lpstr>Слайд 28</vt:lpstr>
      <vt:lpstr>Порядок передачи результатов ИС-9</vt:lpstr>
      <vt:lpstr>Результаты ИС-9</vt:lpstr>
      <vt:lpstr>Письмо МОН РФ от 24.03.2015 № 08-432</vt:lpstr>
      <vt:lpstr>Слайд 32</vt:lpstr>
      <vt:lpstr>Порядок проведения ГИА-11 (Порядок проведения ГИА-9)</vt:lpstr>
      <vt:lpstr>Участники экзаменов с медицинскими показаниями</vt:lpstr>
      <vt:lpstr>Слайд 35</vt:lpstr>
      <vt:lpstr>ППЭ на дому</vt:lpstr>
      <vt:lpstr>Слайд 37</vt:lpstr>
      <vt:lpstr>Формирование РИС ГИА-11</vt:lpstr>
      <vt:lpstr>Формирование РИС ГИА-11</vt:lpstr>
      <vt:lpstr>Формирование РИС ГИА-11</vt:lpstr>
      <vt:lpstr>Слайд 41</vt:lpstr>
      <vt:lpstr>Формирование РИС ГИА-11</vt:lpstr>
      <vt:lpstr>Формирование РИС ГИА-9</vt:lpstr>
      <vt:lpstr>Формирование РИС ГИА-9</vt:lpstr>
      <vt:lpstr>Алгоритм выбора дат предметов в расписании ОГЭ – 2020: При оформлении заявлений на участие в ОГЭ, внесении сведений в РИС просим придерживаться следующих позиций и выбирать даты предметов по выбору: Родной язык (чувашский язык) – фактическая дата 22.05.2020 г. (в базе – 04.06.2020). Иностранные языки (обе части) – только 22.05.2020 г. Биология – только 26.05.2020 г. История – только 26.05.2020 г. Физика – максимально выбрать 26.05.2020 г., другую дату (05.06.2020 г.) использовать в случае совпадения предметов. Химия – максимально выбрать 26.05.2020 г., другую дату (29.05.2020 г.) использовать в случае совпадения предметов. Обществознание – только 30.05.2020 г. Информатика и ИКТ – максимально выбрать 29.05.2020 г., остальные даты (05.06.2020 и резервы) использовать в случае недостаточности компьютеров или совпадения предметов. География – максимально выбрать 29.05.2020 г., остальные даты (05.06.2020 и резервы) использовать в случае совпадения предметов. Литература – только 05.06.2020 г. </vt:lpstr>
      <vt:lpstr>Формирование РИС ГИА-9</vt:lpstr>
      <vt:lpstr>Формирование РИС ГИА-9</vt:lpstr>
      <vt:lpstr>Приказ Минпросвещения России от 17.12.2018 N 315 "О внесении изменений в Порядок заполнения, учета и выдачи аттестатов об основном общем и среднем общем образовании и их дубликатов, утвержденный приказом Министерства образования и науки Российской Федерации от 14 февраля 2014 г. N 115» (Зарегистрировано в Минюсте России 14.01.2019 N 53352)</vt:lpstr>
      <vt:lpstr>Тренировочные мероприятия (апробации) ЕГЭ- 2020</vt:lpstr>
      <vt:lpstr>Слайд 50</vt:lpstr>
      <vt:lpstr>тел. 8352 57-21-60, 57-21-66   е-mail: rcoi21@mail.ru (файлы РИС-ГИА), monitoring21@mail.ru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dc:creator>
  <cp:lastModifiedBy>user</cp:lastModifiedBy>
  <cp:revision>373</cp:revision>
  <dcterms:created xsi:type="dcterms:W3CDTF">2017-09-27T09:13:26Z</dcterms:created>
  <dcterms:modified xsi:type="dcterms:W3CDTF">2020-01-29T13:02:38Z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CategoryTagsTaxHTField0">
    <vt:lpwstr/>
  </property>
  <property fmtid="{D5CDD505-2E9C-101B-9397-08002B2CF9AE}" pid="11" name="HiddenCategoryTagsTaxHTField0">
    <vt:lpwstr/>
  </property>
  <property fmtid="{D5CDD505-2E9C-101B-9397-08002B2CF9AE}" pid="12" name="APDescription">
    <vt:lpwstr/>
  </property>
  <property fmtid="{D5CDD505-2E9C-101B-9397-08002B2CF9AE}" pid="13" name="AssetExpire">
    <vt:lpwstr>2029-01-01T12:00:00Z</vt:lpwstr>
  </property>
  <property fmtid="{D5CDD505-2E9C-101B-9397-08002B2CF9AE}" pid="14" name="CampaignTagsTaxHTField0">
    <vt:lpwstr/>
  </property>
  <property fmtid="{D5CDD505-2E9C-101B-9397-08002B2CF9AE}" pid="15" name="IntlLangReviewDate">
    <vt:lpwstr/>
  </property>
  <property fmtid="{D5CDD505-2E9C-101B-9397-08002B2CF9AE}" pid="16" name="TPFriendlyName">
    <vt:lpwstr/>
  </property>
  <property fmtid="{D5CDD505-2E9C-101B-9397-08002B2CF9AE}" pid="17" name="IntlLangReview">
    <vt:lpwstr>0</vt:lpwstr>
  </property>
  <property fmtid="{D5CDD505-2E9C-101B-9397-08002B2CF9AE}" pid="18" name="LocLastLocAttemptVersionLookup">
    <vt:lpwstr>854457</vt:lpwstr>
  </property>
  <property fmtid="{D5CDD505-2E9C-101B-9397-08002B2CF9AE}" pid="19" name="PolicheckWords">
    <vt:lpwstr/>
  </property>
  <property fmtid="{D5CDD505-2E9C-101B-9397-08002B2CF9AE}" pid="20" name="SubmitterId">
    <vt:lpwstr/>
  </property>
  <property fmtid="{D5CDD505-2E9C-101B-9397-08002B2CF9AE}" pid="21" name="AcquiredFrom">
    <vt:lpwstr>Internal MS</vt:lpwstr>
  </property>
  <property fmtid="{D5CDD505-2E9C-101B-9397-08002B2CF9AE}" pid="22" name="EditorialStatus">
    <vt:lpwstr>Complete</vt:lpwstr>
  </property>
  <property fmtid="{D5CDD505-2E9C-101B-9397-08002B2CF9AE}" pid="23" name="Markets">
    <vt:lpwstr/>
  </property>
  <property fmtid="{D5CDD505-2E9C-101B-9397-08002B2CF9AE}" pid="24" name="OriginAsset">
    <vt:lpwstr/>
  </property>
  <property fmtid="{D5CDD505-2E9C-101B-9397-08002B2CF9AE}" pid="25" name="AssetStart">
    <vt:lpwstr>2012-08-30T02:50:00Z</vt:lpwstr>
  </property>
  <property fmtid="{D5CDD505-2E9C-101B-9397-08002B2CF9AE}" pid="26" name="FriendlyTitle">
    <vt:lpwstr/>
  </property>
  <property fmtid="{D5CDD505-2E9C-101B-9397-08002B2CF9AE}" pid="27" name="MarketSpecific">
    <vt:lpwstr>0</vt:lpwstr>
  </property>
  <property fmtid="{D5CDD505-2E9C-101B-9397-08002B2CF9AE}" pid="28" name="TPNamespace">
    <vt:lpwstr/>
  </property>
  <property fmtid="{D5CDD505-2E9C-101B-9397-08002B2CF9AE}" pid="29" name="PublishStatusLookup">
    <vt:lpwstr>460403;#</vt:lpwstr>
  </property>
  <property fmtid="{D5CDD505-2E9C-101B-9397-08002B2CF9AE}" pid="30" name="APAuthor">
    <vt:lpwstr>136;#REDMOND\kristaa</vt:lpwstr>
  </property>
  <property fmtid="{D5CDD505-2E9C-101B-9397-08002B2CF9AE}" pid="31" name="TPCommandLine">
    <vt:lpwstr/>
  </property>
  <property fmtid="{D5CDD505-2E9C-101B-9397-08002B2CF9AE}" pid="32" name="IntlLangReviewer">
    <vt:lpwstr/>
  </property>
  <property fmtid="{D5CDD505-2E9C-101B-9397-08002B2CF9AE}" pid="33" name="OpenTemplate">
    <vt:lpwstr>1</vt:lpwstr>
  </property>
  <property fmtid="{D5CDD505-2E9C-101B-9397-08002B2CF9AE}" pid="34" name="CSXSubmissionDate">
    <vt:lpwstr/>
  </property>
  <property fmtid="{D5CDD505-2E9C-101B-9397-08002B2CF9AE}" pid="35" name="TaxCatchAll">
    <vt:lpwstr/>
  </property>
  <property fmtid="{D5CDD505-2E9C-101B-9397-08002B2CF9AE}" pid="36" name="Manager">
    <vt:lpwstr/>
  </property>
  <property fmtid="{D5CDD505-2E9C-101B-9397-08002B2CF9AE}" pid="37" name="NumericId">
    <vt:lpwstr/>
  </property>
  <property fmtid="{D5CDD505-2E9C-101B-9397-08002B2CF9AE}" pid="38" name="ParentAssetId">
    <vt:lpwstr/>
  </property>
  <property fmtid="{D5CDD505-2E9C-101B-9397-08002B2CF9AE}" pid="39" name="OriginalSourceMarket">
    <vt:lpwstr>english</vt:lpwstr>
  </property>
  <property fmtid="{D5CDD505-2E9C-101B-9397-08002B2CF9AE}" pid="40" name="ApprovalStatus">
    <vt:lpwstr>InProgress</vt:lpwstr>
  </property>
  <property fmtid="{D5CDD505-2E9C-101B-9397-08002B2CF9AE}" pid="41" name="TPComponent">
    <vt:lpwstr/>
  </property>
  <property fmtid="{D5CDD505-2E9C-101B-9397-08002B2CF9AE}" pid="42" name="EditorialTags">
    <vt:lpwstr/>
  </property>
  <property fmtid="{D5CDD505-2E9C-101B-9397-08002B2CF9AE}" pid="43" name="TPExecutable">
    <vt:lpwstr/>
  </property>
  <property fmtid="{D5CDD505-2E9C-101B-9397-08002B2CF9AE}" pid="44" name="TPLaunchHelpLink">
    <vt:lpwstr/>
  </property>
  <property fmtid="{D5CDD505-2E9C-101B-9397-08002B2CF9AE}" pid="45" name="LocComments">
    <vt:lpwstr/>
  </property>
  <property fmtid="{D5CDD505-2E9C-101B-9397-08002B2CF9AE}" pid="46" name="LocRecommendedHandoff">
    <vt:lpwstr/>
  </property>
  <property fmtid="{D5CDD505-2E9C-101B-9397-08002B2CF9AE}" pid="47" name="SourceTitle">
    <vt:lpwstr/>
  </property>
  <property fmtid="{D5CDD505-2E9C-101B-9397-08002B2CF9AE}" pid="48" name="CSXUpdate">
    <vt:lpwstr>0</vt:lpwstr>
  </property>
  <property fmtid="{D5CDD505-2E9C-101B-9397-08002B2CF9AE}" pid="49" name="IntlLocPriority">
    <vt:lpwstr/>
  </property>
  <property fmtid="{D5CDD505-2E9C-101B-9397-08002B2CF9AE}" pid="50" name="UAProjectedTotalWords">
    <vt:lpwstr/>
  </property>
  <property fmtid="{D5CDD505-2E9C-101B-9397-08002B2CF9AE}" pid="51" name="AssetType">
    <vt:lpwstr>TP</vt:lpwstr>
  </property>
  <property fmtid="{D5CDD505-2E9C-101B-9397-08002B2CF9AE}" pid="52" name="MachineTranslated">
    <vt:lpwstr>0</vt:lpwstr>
  </property>
  <property fmtid="{D5CDD505-2E9C-101B-9397-08002B2CF9AE}" pid="53" name="OutputCachingOn">
    <vt:lpwstr>0</vt:lpwstr>
  </property>
  <property fmtid="{D5CDD505-2E9C-101B-9397-08002B2CF9AE}" pid="54" name="TemplateStatus">
    <vt:lpwstr>Complete</vt:lpwstr>
  </property>
  <property fmtid="{D5CDD505-2E9C-101B-9397-08002B2CF9AE}" pid="55" name="IsSearchable">
    <vt:lpwstr>1</vt:lpwstr>
  </property>
  <property fmtid="{D5CDD505-2E9C-101B-9397-08002B2CF9AE}" pid="56" name="ContentItem">
    <vt:lpwstr/>
  </property>
  <property fmtid="{D5CDD505-2E9C-101B-9397-08002B2CF9AE}" pid="57" name="HandoffToMSDN">
    <vt:lpwstr/>
  </property>
  <property fmtid="{D5CDD505-2E9C-101B-9397-08002B2CF9AE}" pid="58" name="ShowIn">
    <vt:lpwstr>Show everywhere</vt:lpwstr>
  </property>
  <property fmtid="{D5CDD505-2E9C-101B-9397-08002B2CF9AE}" pid="59" name="ThumbnailAssetId">
    <vt:lpwstr/>
  </property>
  <property fmtid="{D5CDD505-2E9C-101B-9397-08002B2CF9AE}" pid="60" name="UALocComments">
    <vt:lpwstr/>
  </property>
  <property fmtid="{D5CDD505-2E9C-101B-9397-08002B2CF9AE}" pid="61" name="UALocRecommendation">
    <vt:lpwstr>Localize</vt:lpwstr>
  </property>
  <property fmtid="{D5CDD505-2E9C-101B-9397-08002B2CF9AE}" pid="62" name="LastModifiedDateTime">
    <vt:lpwstr/>
  </property>
  <property fmtid="{D5CDD505-2E9C-101B-9397-08002B2CF9AE}" pid="63" name="LegacyData">
    <vt:lpwstr/>
  </property>
  <property fmtid="{D5CDD505-2E9C-101B-9397-08002B2CF9AE}" pid="64" name="LocManualTestRequired">
    <vt:lpwstr>0</vt:lpwstr>
  </property>
  <property fmtid="{D5CDD505-2E9C-101B-9397-08002B2CF9AE}" pid="65" name="LocMarketGroupTiers2">
    <vt:lpwstr/>
  </property>
  <property fmtid="{D5CDD505-2E9C-101B-9397-08002B2CF9AE}" pid="66" name="ClipArtFilename">
    <vt:lpwstr/>
  </property>
  <property fmtid="{D5CDD505-2E9C-101B-9397-08002B2CF9AE}" pid="67" name="TPApplication">
    <vt:lpwstr/>
  </property>
  <property fmtid="{D5CDD505-2E9C-101B-9397-08002B2CF9AE}" pid="68" name="CSXHash">
    <vt:lpwstr/>
  </property>
  <property fmtid="{D5CDD505-2E9C-101B-9397-08002B2CF9AE}" pid="69" name="DirectSourceMarket">
    <vt:lpwstr>english</vt:lpwstr>
  </property>
  <property fmtid="{D5CDD505-2E9C-101B-9397-08002B2CF9AE}" pid="70" name="PrimaryImageGen">
    <vt:lpwstr>1</vt:lpwstr>
  </property>
  <property fmtid="{D5CDD505-2E9C-101B-9397-08002B2CF9AE}" pid="71" name="PlannedPubDate">
    <vt:lpwstr/>
  </property>
  <property fmtid="{D5CDD505-2E9C-101B-9397-08002B2CF9AE}" pid="72" name="CSXSubmissionMarket">
    <vt:lpwstr/>
  </property>
  <property fmtid="{D5CDD505-2E9C-101B-9397-08002B2CF9AE}" pid="73" name="Downloads">
    <vt:lpwstr>0</vt:lpwstr>
  </property>
  <property fmtid="{D5CDD505-2E9C-101B-9397-08002B2CF9AE}" pid="74" name="ArtSampleDocs">
    <vt:lpwstr/>
  </property>
  <property fmtid="{D5CDD505-2E9C-101B-9397-08002B2CF9AE}" pid="75" name="TrustLevel">
    <vt:lpwstr>1 Microsoft Managed Content</vt:lpwstr>
  </property>
  <property fmtid="{D5CDD505-2E9C-101B-9397-08002B2CF9AE}" pid="76" name="BlockPublish">
    <vt:lpwstr>0</vt:lpwstr>
  </property>
  <property fmtid="{D5CDD505-2E9C-101B-9397-08002B2CF9AE}" pid="77" name="TPLaunchHelpLinkType">
    <vt:lpwstr>Template</vt:lpwstr>
  </property>
  <property fmtid="{D5CDD505-2E9C-101B-9397-08002B2CF9AE}" pid="78" name="LocalizationTagsTaxHTField0">
    <vt:lpwstr/>
  </property>
  <property fmtid="{D5CDD505-2E9C-101B-9397-08002B2CF9AE}" pid="79" name="BusinessGroup">
    <vt:lpwstr/>
  </property>
  <property fmtid="{D5CDD505-2E9C-101B-9397-08002B2CF9AE}" pid="80" name="Providers">
    <vt:lpwstr/>
  </property>
  <property fmtid="{D5CDD505-2E9C-101B-9397-08002B2CF9AE}" pid="81" name="TemplateTemplateType">
    <vt:lpwstr>PowerPoint Presentation Template</vt:lpwstr>
  </property>
  <property fmtid="{D5CDD505-2E9C-101B-9397-08002B2CF9AE}" pid="82" name="TimesCloned">
    <vt:lpwstr/>
  </property>
  <property fmtid="{D5CDD505-2E9C-101B-9397-08002B2CF9AE}" pid="83" name="TPAppVersion">
    <vt:lpwstr/>
  </property>
  <property fmtid="{D5CDD505-2E9C-101B-9397-08002B2CF9AE}" pid="84" name="VoteCount">
    <vt:lpwstr/>
  </property>
  <property fmtid="{D5CDD505-2E9C-101B-9397-08002B2CF9AE}" pid="85" name="AverageRating">
    <vt:lpwstr/>
  </property>
  <property fmtid="{D5CDD505-2E9C-101B-9397-08002B2CF9AE}" pid="86" name="FeatureTagsTaxHTField0">
    <vt:lpwstr/>
  </property>
  <property fmtid="{D5CDD505-2E9C-101B-9397-08002B2CF9AE}" pid="87" name="Provider">
    <vt:lpwstr/>
  </property>
  <property fmtid="{D5CDD505-2E9C-101B-9397-08002B2CF9AE}" pid="88" name="UACurrentWords">
    <vt:lpwstr/>
  </property>
  <property fmtid="{D5CDD505-2E9C-101B-9397-08002B2CF9AE}" pid="89" name="AssetId">
    <vt:lpwstr>TP103418064</vt:lpwstr>
  </property>
  <property fmtid="{D5CDD505-2E9C-101B-9397-08002B2CF9AE}" pid="90" name="TPClientViewer">
    <vt:lpwstr/>
  </property>
  <property fmtid="{D5CDD505-2E9C-101B-9397-08002B2CF9AE}" pid="91" name="DSATActionTaken">
    <vt:lpwstr/>
  </property>
  <property fmtid="{D5CDD505-2E9C-101B-9397-08002B2CF9AE}" pid="92" name="APEditor">
    <vt:lpwstr/>
  </property>
  <property fmtid="{D5CDD505-2E9C-101B-9397-08002B2CF9AE}" pid="93" name="TPInstallLocation">
    <vt:lpwstr/>
  </property>
  <property fmtid="{D5CDD505-2E9C-101B-9397-08002B2CF9AE}" pid="94" name="OOCacheId">
    <vt:lpwstr/>
  </property>
  <property fmtid="{D5CDD505-2E9C-101B-9397-08002B2CF9AE}" pid="95" name="IsDeleted">
    <vt:lpwstr>0</vt:lpwstr>
  </property>
  <property fmtid="{D5CDD505-2E9C-101B-9397-08002B2CF9AE}" pid="96" name="PublishTargets">
    <vt:lpwstr>OfficeOnlineVNext</vt:lpwstr>
  </property>
  <property fmtid="{D5CDD505-2E9C-101B-9397-08002B2CF9AE}" pid="97" name="ApprovalLog">
    <vt:lpwstr/>
  </property>
  <property fmtid="{D5CDD505-2E9C-101B-9397-08002B2CF9AE}" pid="98" name="BugNumber">
    <vt:lpwstr/>
  </property>
  <property fmtid="{D5CDD505-2E9C-101B-9397-08002B2CF9AE}" pid="99" name="CrawlForDependencies">
    <vt:lpwstr>0</vt:lpwstr>
  </property>
  <property fmtid="{D5CDD505-2E9C-101B-9397-08002B2CF9AE}" pid="100" name="InternalTagsTaxHTField0">
    <vt:lpwstr/>
  </property>
  <property fmtid="{D5CDD505-2E9C-101B-9397-08002B2CF9AE}" pid="101" name="LastHandOff">
    <vt:lpwstr/>
  </property>
  <property fmtid="{D5CDD505-2E9C-101B-9397-08002B2CF9AE}" pid="102" name="Milestone">
    <vt:lpwstr/>
  </property>
  <property fmtid="{D5CDD505-2E9C-101B-9397-08002B2CF9AE}" pid="103" name="OriginalRelease">
    <vt:lpwstr>15</vt:lpwstr>
  </property>
  <property fmtid="{D5CDD505-2E9C-101B-9397-08002B2CF9AE}" pid="104" name="RecommendationsModifier">
    <vt:lpwstr/>
  </property>
  <property fmtid="{D5CDD505-2E9C-101B-9397-08002B2CF9AE}" pid="105" name="ScenarioTagsTaxHTField0">
    <vt:lpwstr/>
  </property>
  <property fmtid="{D5CDD505-2E9C-101B-9397-08002B2CF9AE}" pid="106" name="UANotes">
    <vt:lpwstr/>
  </property>
  <property fmtid="{D5CDD505-2E9C-101B-9397-08002B2CF9AE}" pid="107" name="Component">
    <vt:lpwstr/>
  </property>
  <property fmtid="{D5CDD505-2E9C-101B-9397-08002B2CF9AE}" pid="108" name="Description0">
    <vt:lpwstr/>
  </property>
</Properties>
</file>